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7" r:id="rId2"/>
    <p:sldMasterId id="2147483661" r:id="rId3"/>
    <p:sldMasterId id="2147483665" r:id="rId4"/>
  </p:sldMasterIdLst>
  <p:notesMasterIdLst>
    <p:notesMasterId r:id="rId47"/>
  </p:notesMasterIdLst>
  <p:handoutMasterIdLst>
    <p:handoutMasterId r:id="rId48"/>
  </p:handoutMasterIdLst>
  <p:sldIdLst>
    <p:sldId id="332" r:id="rId5"/>
    <p:sldId id="289" r:id="rId6"/>
    <p:sldId id="290" r:id="rId7"/>
    <p:sldId id="333" r:id="rId8"/>
    <p:sldId id="291" r:id="rId9"/>
    <p:sldId id="266" r:id="rId10"/>
    <p:sldId id="292" r:id="rId11"/>
    <p:sldId id="294" r:id="rId12"/>
    <p:sldId id="295" r:id="rId13"/>
    <p:sldId id="296" r:id="rId14"/>
    <p:sldId id="297" r:id="rId15"/>
    <p:sldId id="298" r:id="rId16"/>
    <p:sldId id="299" r:id="rId17"/>
    <p:sldId id="300" r:id="rId18"/>
    <p:sldId id="301" r:id="rId19"/>
    <p:sldId id="302" r:id="rId20"/>
    <p:sldId id="303" r:id="rId21"/>
    <p:sldId id="269" r:id="rId22"/>
    <p:sldId id="304" r:id="rId23"/>
    <p:sldId id="305" r:id="rId24"/>
    <p:sldId id="306" r:id="rId25"/>
    <p:sldId id="325" r:id="rId26"/>
    <p:sldId id="308" r:id="rId27"/>
    <p:sldId id="309" r:id="rId28"/>
    <p:sldId id="310" r:id="rId29"/>
    <p:sldId id="326" r:id="rId30"/>
    <p:sldId id="312" r:id="rId31"/>
    <p:sldId id="313" r:id="rId32"/>
    <p:sldId id="314" r:id="rId33"/>
    <p:sldId id="315" r:id="rId34"/>
    <p:sldId id="316" r:id="rId35"/>
    <p:sldId id="327" r:id="rId36"/>
    <p:sldId id="318" r:id="rId37"/>
    <p:sldId id="330" r:id="rId38"/>
    <p:sldId id="319" r:id="rId39"/>
    <p:sldId id="331" r:id="rId40"/>
    <p:sldId id="320" r:id="rId41"/>
    <p:sldId id="328" r:id="rId42"/>
    <p:sldId id="322" r:id="rId43"/>
    <p:sldId id="323" r:id="rId44"/>
    <p:sldId id="324" r:id="rId45"/>
    <p:sldId id="329" r:id="rId46"/>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5700"/>
    <a:srgbClr val="FF8200"/>
    <a:srgbClr val="1B306B"/>
    <a:srgbClr val="262626"/>
    <a:srgbClr val="FFCC00"/>
    <a:srgbClr val="F8F8F8"/>
    <a:srgbClr val="EEECE1"/>
    <a:srgbClr val="C0504D"/>
    <a:srgbClr val="D11034"/>
    <a:srgbClr val="5F6A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41" autoAdjust="0"/>
    <p:restoredTop sz="84254" autoAdjust="0"/>
  </p:normalViewPr>
  <p:slideViewPr>
    <p:cSldViewPr>
      <p:cViewPr varScale="1">
        <p:scale>
          <a:sx n="101" d="100"/>
          <a:sy n="101" d="100"/>
        </p:scale>
        <p:origin x="-2200" y="-10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rtlCol="0"/>
          <a:lstStyle>
            <a:lvl1pPr algn="r">
              <a:defRPr sz="1300"/>
            </a:lvl1pPr>
          </a:lstStyle>
          <a:p>
            <a:fld id="{51A969EA-8566-418D-AC96-BC5F6E9FAB6C}" type="datetimeFigureOut">
              <a:rPr lang="en-US" smtClean="0"/>
              <a:t>7/17/16</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rtlCol="0"/>
          <a:lstStyle>
            <a:lvl1pPr algn="r">
              <a:defRPr sz="1300"/>
            </a:lvl1pPr>
          </a:lstStyle>
          <a:p>
            <a:fld id="{33B07B4B-74D8-4C42-A719-1F93879497F8}" type="datetimeFigureOut">
              <a:rPr lang="en-US" smtClean="0"/>
              <a:t>7/17/16</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notesMaster" Target="../notesMasters/notesMaster1.xml"/><Relationship Id="rId3"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notesMaster" Target="../notesMasters/notesMaster1.xml"/><Relationship Id="rId3"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notesMaster" Target="../notesMasters/notesMaster1.xml"/><Relationship Id="rId3"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notesMaster" Target="../notesMasters/notesMaster1.xml"/><Relationship Id="rId3"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685242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1355034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3781966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824226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16</a:t>
            </a:fld>
            <a:endParaRPr lang="en-US"/>
          </a:p>
        </p:txBody>
      </p:sp>
    </p:spTree>
    <p:extLst>
      <p:ext uri="{BB962C8B-B14F-4D97-AF65-F5344CB8AC3E}">
        <p14:creationId xmlns:p14="http://schemas.microsoft.com/office/powerpoint/2010/main" val="3190112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17</a:t>
            </a:fld>
            <a:endParaRPr lang="en-US"/>
          </a:p>
        </p:txBody>
      </p:sp>
    </p:spTree>
    <p:extLst>
      <p:ext uri="{BB962C8B-B14F-4D97-AF65-F5344CB8AC3E}">
        <p14:creationId xmlns:p14="http://schemas.microsoft.com/office/powerpoint/2010/main" val="2442241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124624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1183529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13627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1828668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006389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3728483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2573618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23511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61495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2524357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21502954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629726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2883813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9378822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35</a:t>
            </a:fld>
            <a:endParaRPr lang="en-US"/>
          </a:p>
        </p:txBody>
      </p:sp>
    </p:spTree>
    <p:extLst>
      <p:ext uri="{BB962C8B-B14F-4D97-AF65-F5344CB8AC3E}">
        <p14:creationId xmlns:p14="http://schemas.microsoft.com/office/powerpoint/2010/main" val="950650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65553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34882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18869325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328426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234114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110478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2758549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777464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2045028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4004127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11</a:t>
            </a:fld>
            <a:endParaRPr lang="en-US"/>
          </a:p>
        </p:txBody>
      </p:sp>
    </p:spTree>
    <p:extLst>
      <p:ext uri="{BB962C8B-B14F-4D97-AF65-F5344CB8AC3E}">
        <p14:creationId xmlns:p14="http://schemas.microsoft.com/office/powerpoint/2010/main" val="1172082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09537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
        <p:nvSpPr>
          <p:cNvPr id="21" name="Text Placeholder 19"/>
          <p:cNvSpPr>
            <a:spLocks noGrp="1"/>
          </p:cNvSpPr>
          <p:nvPr>
            <p:ph type="body" sz="quarter" idx="11" hasCustomPrompt="1"/>
          </p:nvPr>
        </p:nvSpPr>
        <p:spPr>
          <a:xfrm>
            <a:off x="396992" y="399859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2" name="TextBox 21"/>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Camp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168885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3847"/>
            <a:ext cx="4678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UT Austin |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4953000" y="4036236"/>
            <a:ext cx="2270008" cy="381000"/>
          </a:xfrm>
        </p:spPr>
        <p:txBody>
          <a:bodyPr>
            <a:noAutofit/>
          </a:bodyPr>
          <a:lstStyle>
            <a:lvl1pPr marL="0" indent="0">
              <a:buNone/>
              <a:defRPr sz="18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p:blipFill>
        <p:spPr>
          <a:xfrm>
            <a:off x="0" y="0"/>
            <a:ext cx="9144000" cy="560977"/>
          </a:xfrm>
          <a:prstGeom prst="rect">
            <a:avLst/>
          </a:prstGeom>
        </p:spPr>
      </p:pic>
    </p:spTree>
    <p:extLst>
      <p:ext uri="{BB962C8B-B14F-4D97-AF65-F5344CB8AC3E}">
        <p14:creationId xmlns:p14="http://schemas.microsoft.com/office/powerpoint/2010/main" val="34076744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530890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p:blipFill>
        <p:spPr>
          <a:xfrm>
            <a:off x="-5871" y="6400800"/>
            <a:ext cx="2179730" cy="481354"/>
          </a:xfrm>
          <a:prstGeom prst="rect">
            <a:avLst/>
          </a:prstGeom>
        </p:spPr>
      </p:pic>
    </p:spTree>
    <p:extLst>
      <p:ext uri="{BB962C8B-B14F-4D97-AF65-F5344CB8AC3E}">
        <p14:creationId xmlns:p14="http://schemas.microsoft.com/office/powerpoint/2010/main" val="32008986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21"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30618620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a:t>
            </a:r>
            <a:r>
              <a:rPr lang="en-US" sz="800" baseline="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extLst>
                <a:ext uri="{28A0092B-C50C-407E-A947-70E740481C1C}">
                  <a14:useLocalDpi xmlns:a14="http://schemas.microsoft.com/office/drawing/2010/main"/>
                </a:ext>
              </a:extLst>
            </a:blip>
            <a:srcRect l="39450"/>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extLst>
                <a:ext uri="{28A0092B-C50C-407E-A947-70E740481C1C}">
                  <a14:useLocalDpi xmlns:a14="http://schemas.microsoft.com/office/drawing/2010/main"/>
                </a:ext>
              </a:extLst>
            </a:blip>
            <a:srcRect r="92757"/>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42231176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Rutgers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962400" y="4037683"/>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2142028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20592974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4" name="TextBox 13"/>
          <p:cNvSpPr txBox="1"/>
          <p:nvPr userDrawn="1"/>
        </p:nvSpPr>
        <p:spPr>
          <a:xfrm>
            <a:off x="533400" y="6531609"/>
            <a:ext cx="2787650" cy="21520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UCFB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3782076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7" name="Title 1"/>
          <p:cNvSpPr txBox="1">
            <a:spLocks/>
          </p:cNvSpPr>
          <p:nvPr userDrawn="1"/>
        </p:nvSpPr>
        <p:spPr>
          <a:xfrm>
            <a:off x="426892" y="3962400"/>
            <a:ext cx="3535508" cy="453389"/>
          </a:xfrm>
          <a:prstGeom prst="rect">
            <a:avLst/>
          </a:prstGeom>
        </p:spPr>
        <p:txBody>
          <a:bodyPr vert="horz" lIns="68580" tIns="34290" rIns="68580" bIns="3429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The Coding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19" name="Title 15"/>
          <p:cNvSpPr>
            <a:spLocks noGrp="1"/>
          </p:cNvSpPr>
          <p:nvPr>
            <p:ph type="title" hasCustomPrompt="1"/>
          </p:nvPr>
        </p:nvSpPr>
        <p:spPr>
          <a:xfrm>
            <a:off x="390606" y="2953542"/>
            <a:ext cx="8229600" cy="871860"/>
          </a:xfrm>
        </p:spPr>
        <p:txBody>
          <a:bodyPr>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smtClean="0"/>
              <a:t>Lesson Title</a:t>
            </a:r>
            <a:endParaRPr lang="en-US" dirty="0"/>
          </a:p>
        </p:txBody>
      </p:sp>
      <p:sp>
        <p:nvSpPr>
          <p:cNvPr id="20" name="Text Placeholder 19"/>
          <p:cNvSpPr>
            <a:spLocks noGrp="1"/>
          </p:cNvSpPr>
          <p:nvPr>
            <p:ph type="body" sz="quarter" idx="11" hasCustomPrompt="1"/>
          </p:nvPr>
        </p:nvSpPr>
        <p:spPr>
          <a:xfrm>
            <a:off x="3370402" y="4034789"/>
            <a:ext cx="2270008" cy="381000"/>
          </a:xfrm>
        </p:spPr>
        <p:txBody>
          <a:bodyPr>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Month, Day, Year</a:t>
            </a:r>
            <a:endParaRPr lang="en-US" dirty="0"/>
          </a:p>
        </p:txBody>
      </p:sp>
      <p:sp>
        <p:nvSpPr>
          <p:cNvPr id="21" name="Text Placeholder 19"/>
          <p:cNvSpPr>
            <a:spLocks noGrp="1"/>
          </p:cNvSpPr>
          <p:nvPr>
            <p:ph type="body" sz="quarter" idx="10" hasCustomPrompt="1"/>
          </p:nvPr>
        </p:nvSpPr>
        <p:spPr>
          <a:xfrm>
            <a:off x="396991" y="2504043"/>
            <a:ext cx="2700337" cy="381000"/>
          </a:xfrm>
        </p:spPr>
        <p:txBody>
          <a:bodyPr>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smtClean="0"/>
              <a:t>Day X</a:t>
            </a:r>
            <a:endParaRPr lang="en-US" dirty="0"/>
          </a:p>
        </p:txBody>
      </p:sp>
    </p:spTree>
    <p:extLst>
      <p:ext uri="{BB962C8B-B14F-4D97-AF65-F5344CB8AC3E}">
        <p14:creationId xmlns:p14="http://schemas.microsoft.com/office/powerpoint/2010/main" val="28109018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
        <p:nvSpPr>
          <p:cNvPr id="9" name="Title 15"/>
          <p:cNvSpPr>
            <a:spLocks noGrp="1"/>
          </p:cNvSpPr>
          <p:nvPr>
            <p:ph type="title" hasCustomPrompt="1"/>
          </p:nvPr>
        </p:nvSpPr>
        <p:spPr>
          <a:xfrm>
            <a:off x="390606" y="2953542"/>
            <a:ext cx="8229600" cy="871860"/>
          </a:xfrm>
        </p:spPr>
        <p:txBody>
          <a:bodyPr>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smtClean="0"/>
              <a:t>Section Title</a:t>
            </a:r>
            <a:endParaRPr lang="en-US" dirty="0"/>
          </a:p>
        </p:txBody>
      </p:sp>
    </p:spTree>
    <p:extLst>
      <p:ext uri="{BB962C8B-B14F-4D97-AF65-F5344CB8AC3E}">
        <p14:creationId xmlns:p14="http://schemas.microsoft.com/office/powerpoint/2010/main" val="10455077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a:normAutofit/>
          </a:bodyPr>
          <a:lstStyle>
            <a:lvl1pPr algn="l">
              <a:defRPr sz="2400" b="1">
                <a:latin typeface="Arial" panose="020B0604020202020204" pitchFamily="34" charset="0"/>
                <a:cs typeface="Arial" panose="020B0604020202020204" pitchFamily="34" charset="0"/>
              </a:defRPr>
            </a:lvl1pPr>
          </a:lstStyle>
          <a:p>
            <a:pPr lvl="0"/>
            <a:r>
              <a:rPr lang="en-US" dirty="0" smtClean="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2016 | </a:t>
            </a:r>
            <a:r>
              <a:rPr lang="en-US" sz="800" dirty="0" smtClean="0">
                <a:solidFill>
                  <a:schemeClr val="bg1"/>
                </a:solidFill>
                <a:latin typeface="Arial" panose="020B0604020202020204" pitchFamily="34" charset="0"/>
                <a:ea typeface="Roboto" panose="02000000000000000000" pitchFamily="2" charset="0"/>
                <a:cs typeface="Arial" panose="020B0604020202020204" pitchFamily="34" charset="0"/>
              </a:rPr>
              <a:t>Coding Boot Camp -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All Rights Reserved</a:t>
            </a:r>
          </a:p>
        </p:txBody>
      </p:sp>
    </p:spTree>
    <p:extLst>
      <p:ext uri="{BB962C8B-B14F-4D97-AF65-F5344CB8AC3E}">
        <p14:creationId xmlns:p14="http://schemas.microsoft.com/office/powerpoint/2010/main" val="2916628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theme" Target="../theme/theme2.xml"/><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theme" Target="../theme/theme3.xml"/><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theme" Target="../theme/theme4.xml"/><Relationship Id="rId1" Type="http://schemas.openxmlformats.org/officeDocument/2006/relationships/slideLayout" Target="../slideLayouts/slideLayout10.xml"/><Relationship Id="rId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6F2DAE4-C87D-464C-8529-C68309DD1CFC}" type="datetimeFigureOut">
              <a:rPr lang="en-US" smtClean="0"/>
              <a:t>7/17/16</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extLst>
      <p:ext uri="{BB962C8B-B14F-4D97-AF65-F5344CB8AC3E}">
        <p14:creationId xmlns:p14="http://schemas.microsoft.com/office/powerpoint/2010/main" val="3455678118"/>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7/17/16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587565515"/>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7/17/16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10829717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5C9255-9F07-4181-9AD2-897FFC0A3B7E}" type="datetimeFigureOut">
              <a:rPr lang="en-US" smtClean="0"/>
              <a:t>7/17/16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6385794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iming>
    <p:tnLst>
      <p:par>
        <p:cTn xmlns:p14="http://schemas.microsoft.com/office/powerpoint/2010/mai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0.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eg"/><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jpg"/><Relationship Id="rId1" Type="http://schemas.openxmlformats.org/officeDocument/2006/relationships/slideLayout" Target="../slideLayouts/slideLayout12.xml"/><Relationship Id="rId2" Type="http://schemas.openxmlformats.org/officeDocument/2006/relationships/image" Target="../media/image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The Zen of Coding</a:t>
            </a:r>
            <a:endParaRPr lang="en-US" dirty="0"/>
          </a:p>
        </p:txBody>
      </p:sp>
      <p:sp>
        <p:nvSpPr>
          <p:cNvPr id="3" name="Text Placeholder 2"/>
          <p:cNvSpPr>
            <a:spLocks noGrp="1"/>
          </p:cNvSpPr>
          <p:nvPr>
            <p:ph type="body" sz="quarter" idx="11"/>
          </p:nvPr>
        </p:nvSpPr>
        <p:spPr/>
        <p:txBody>
          <a:bodyPr/>
          <a:lstStyle/>
          <a:p>
            <a:r>
              <a:rPr lang="en-US" dirty="0" smtClean="0"/>
              <a:t>July, 18 2016</a:t>
            </a:r>
            <a:endParaRPr lang="en-US" dirty="0"/>
          </a:p>
        </p:txBody>
      </p:sp>
      <p:sp>
        <p:nvSpPr>
          <p:cNvPr id="4" name="Text Placeholder 3"/>
          <p:cNvSpPr>
            <a:spLocks noGrp="1"/>
          </p:cNvSpPr>
          <p:nvPr>
            <p:ph type="body" sz="quarter" idx="10"/>
          </p:nvPr>
        </p:nvSpPr>
        <p:spPr/>
        <p:txBody>
          <a:bodyPr/>
          <a:lstStyle/>
          <a:p>
            <a:r>
              <a:rPr lang="en-US" dirty="0"/>
              <a:t>Day 1</a:t>
            </a:r>
          </a:p>
          <a:p>
            <a:endParaRPr lang="en-US" dirty="0"/>
          </a:p>
        </p:txBody>
      </p:sp>
    </p:spTree>
    <p:extLst>
      <p:ext uri="{BB962C8B-B14F-4D97-AF65-F5344CB8AC3E}">
        <p14:creationId xmlns:p14="http://schemas.microsoft.com/office/powerpoint/2010/main" val="4754418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Comes Easy…</a:t>
            </a:r>
            <a:endParaRPr lang="en-US" dirty="0"/>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smtClean="0">
                <a:latin typeface="Arial" panose="020B0604020202020204" pitchFamily="34" charset="0"/>
                <a:ea typeface="Roboto" panose="02000000000000000000" pitchFamily="2" charset="0"/>
                <a:cs typeface="Arial" panose="020B0604020202020204" pitchFamily="34" charset="0"/>
              </a:rPr>
              <a:t/>
            </a:r>
            <a:br>
              <a:rPr lang="en-US" sz="3200" dirty="0" smtClean="0">
                <a:latin typeface="Arial" panose="020B0604020202020204" pitchFamily="34" charset="0"/>
                <a:ea typeface="Roboto" panose="02000000000000000000" pitchFamily="2" charset="0"/>
                <a:cs typeface="Arial" panose="020B0604020202020204" pitchFamily="34" charset="0"/>
              </a:rPr>
            </a:br>
            <a:r>
              <a:rPr lang="en-US" sz="3200" dirty="0" smtClean="0">
                <a:latin typeface="Arial" panose="020B0604020202020204" pitchFamily="34" charset="0"/>
                <a:ea typeface="Roboto" panose="02000000000000000000" pitchFamily="2" charset="0"/>
                <a:cs typeface="Arial" panose="020B0604020202020204" pitchFamily="34" charset="0"/>
              </a:rPr>
              <a:t>As students, you face two </a:t>
            </a:r>
            <a:r>
              <a:rPr lang="en-US" sz="3200" b="1" dirty="0" smtClean="0">
                <a:latin typeface="Arial" panose="020B0604020202020204" pitchFamily="34" charset="0"/>
                <a:ea typeface="Roboto" panose="02000000000000000000" pitchFamily="2" charset="0"/>
                <a:cs typeface="Arial" panose="020B0604020202020204" pitchFamily="34" charset="0"/>
              </a:rPr>
              <a:t>HUGE obstacles!</a:t>
            </a:r>
            <a:endParaRPr lang="en-US" sz="32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067931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Obstacle #1 – The Great Confusion</a:t>
            </a:r>
            <a:endParaRPr lang="en-US" dirty="0"/>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531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Obstacle #2 – The Great Doubt</a:t>
            </a:r>
            <a:endParaRPr lang="en-US" dirty="0"/>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712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Nothing Comes Easy…</a:t>
            </a:r>
            <a:endParaRPr lang="en-US" dirty="0"/>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u="sng" dirty="0">
                <a:latin typeface="Arial" panose="020B0604020202020204" pitchFamily="34" charset="0"/>
                <a:ea typeface="Roboto" panose="02000000000000000000" pitchFamily="2" charset="0"/>
                <a:cs typeface="Arial" panose="020B0604020202020204" pitchFamily="34" charset="0"/>
              </a:rPr>
              <a:t>Learning Coding Requires Two Things:</a:t>
            </a:r>
          </a:p>
          <a:p>
            <a:pPr indent="0">
              <a:spcBef>
                <a:spcPts val="0"/>
              </a:spcBef>
              <a:buNone/>
            </a:pPr>
            <a:endParaRPr lang="en-US" sz="3200" b="1" u="sng"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Persisting in the face of something that feels </a:t>
            </a:r>
            <a:r>
              <a:rPr lang="en-US" sz="3200" u="sng" dirty="0">
                <a:latin typeface="Arial" panose="020B0604020202020204" pitchFamily="34" charset="0"/>
                <a:ea typeface="Roboto" panose="02000000000000000000" pitchFamily="2" charset="0"/>
                <a:cs typeface="Arial" panose="020B0604020202020204" pitchFamily="34" charset="0"/>
              </a:rPr>
              <a:t>incredibly hard and confusing</a:t>
            </a:r>
            <a:r>
              <a:rPr lang="en-US" sz="3200" dirty="0">
                <a:latin typeface="Arial" panose="020B0604020202020204" pitchFamily="34" charset="0"/>
                <a:ea typeface="Roboto" panose="02000000000000000000" pitchFamily="2" charset="0"/>
                <a:cs typeface="Arial" panose="020B0604020202020204" pitchFamily="34" charset="0"/>
              </a:rPr>
              <a:t>.</a:t>
            </a:r>
          </a:p>
          <a:p>
            <a:pPr marL="742950" indent="-514350">
              <a:spcBef>
                <a:spcPts val="0"/>
              </a:spcBef>
              <a:buFont typeface="+mj-lt"/>
              <a:buAutoNum type="arabicPeriod"/>
            </a:pPr>
            <a:endParaRPr lang="en-US" sz="3200" dirty="0">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dirty="0">
                <a:latin typeface="Arial" panose="020B0604020202020204" pitchFamily="34" charset="0"/>
                <a:ea typeface="Roboto" panose="02000000000000000000" pitchFamily="2" charset="0"/>
                <a:cs typeface="Arial" panose="020B0604020202020204" pitchFamily="34" charset="0"/>
              </a:rPr>
              <a:t>Maintaining the self-confidence necessary to believe that you </a:t>
            </a:r>
            <a:r>
              <a:rPr lang="en-US" sz="3200" u="sng" dirty="0">
                <a:latin typeface="Arial" panose="020B0604020202020204" pitchFamily="34" charset="0"/>
                <a:ea typeface="Roboto" panose="02000000000000000000" pitchFamily="2" charset="0"/>
                <a:cs typeface="Arial" panose="020B0604020202020204" pitchFamily="34" charset="0"/>
              </a:rPr>
              <a:t>CAN DO THIS</a:t>
            </a:r>
            <a:r>
              <a:rPr lang="en-US" sz="3200" dirty="0">
                <a:latin typeface="Arial" panose="020B0604020202020204" pitchFamily="34" charset="0"/>
                <a:ea typeface="Roboto" panose="02000000000000000000" pitchFamily="2" charset="0"/>
                <a:cs typeface="Arial" panose="020B0604020202020204" pitchFamily="34" charset="0"/>
              </a:rPr>
              <a:t>!</a:t>
            </a:r>
          </a:p>
        </p:txBody>
      </p:sp>
    </p:spTree>
    <p:extLst>
      <p:ext uri="{BB962C8B-B14F-4D97-AF65-F5344CB8AC3E}">
        <p14:creationId xmlns:p14="http://schemas.microsoft.com/office/powerpoint/2010/main" val="2542888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Learning is “Frustrating”</a:t>
            </a:r>
          </a:p>
        </p:txBody>
      </p:sp>
      <p:sp>
        <p:nvSpPr>
          <p:cNvPr id="4"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smtClean="0">
                <a:latin typeface="Arial" panose="020B0604020202020204" pitchFamily="34" charset="0"/>
                <a:cs typeface="Arial" panose="020B0604020202020204" pitchFamily="34" charset="0"/>
              </a:rPr>
              <a:t>“You can’t tell whether you’re learning something when you’re learning it—in fact, </a:t>
            </a:r>
            <a:r>
              <a:rPr lang="en-US" b="1" u="sng" dirty="0" smtClean="0">
                <a:latin typeface="Arial" panose="020B0604020202020204" pitchFamily="34" charset="0"/>
                <a:cs typeface="Arial" panose="020B0604020202020204" pitchFamily="34" charset="0"/>
              </a:rPr>
              <a:t>learning feels a lot more like frustration.”</a:t>
            </a:r>
          </a:p>
          <a:p>
            <a:pPr marL="0" indent="0">
              <a:buFont typeface="Arial" panose="020B0604020202020204" pitchFamily="34" charset="0"/>
              <a:buNone/>
            </a:pPr>
            <a:endParaRPr lang="en-US" dirty="0" smtClean="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smtClean="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smtClean="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smtClean="0">
                <a:latin typeface="Arial" panose="020B0604020202020204" pitchFamily="34" charset="0"/>
                <a:cs typeface="Arial" panose="020B0604020202020204" pitchFamily="34" charset="0"/>
              </a:rPr>
              <a:t>Phillip Dickey, Author of Write Modern Web Apps with the MEAN Stack: Mongo, Express, AngularJS, and Node.JS</a:t>
            </a:r>
            <a:endParaRPr lang="en-US" sz="16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1296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 for the Journey</a:t>
            </a:r>
            <a:endParaRPr lang="en-US" dirty="0"/>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43345" y="9144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200" b="1" i="1" smtClean="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2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lgn="ctr">
              <a:spcBef>
                <a:spcPts val="0"/>
              </a:spcBef>
              <a:buFont typeface="+mj-lt"/>
              <a:buAutoNum type="arabicPeriod"/>
            </a:pPr>
            <a:endParaRPr lang="en-US" sz="32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indent="0">
              <a:spcBef>
                <a:spcPts val="0"/>
              </a:spcBef>
              <a:buFont typeface="Arial" panose="020B0604020202020204" pitchFamily="34" charset="0"/>
              <a:buNone/>
            </a:pPr>
            <a:endParaRPr lang="en-US" sz="32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2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7933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 for the Journey</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vert="horz" lIns="91440" tIns="45720" rIns="91440" bIns="45720" rtlCol="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Font typeface="Arial" panose="020B0604020202020204" pitchFamily="34" charset="0"/>
              <a:buNone/>
            </a:pPr>
            <a:r>
              <a:rPr lang="en-US" sz="2800" b="1" u="sng" dirty="0"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marL="228600" indent="0">
              <a:spcBef>
                <a:spcPts val="0"/>
              </a:spcBef>
              <a:buFont typeface="Arial" panose="020B0604020202020204" pitchFamily="34" charset="0"/>
              <a:buNone/>
            </a:pPr>
            <a:endParaRPr lang="en-US" sz="28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dirty="0" smtClean="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i="1" dirty="0" smtClean="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US" sz="3600" dirty="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p:blipFill>
        <p:spPr bwMode="auto">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226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Advice for the Journey</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443345" y="9144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Font typeface="Arial" panose="020B0604020202020204" pitchFamily="34" charset="0"/>
              <a:buNone/>
            </a:pPr>
            <a:r>
              <a:rPr lang="en-US" b="1" u="sng" smtClean="0">
                <a:solidFill>
                  <a:schemeClr val="bg1"/>
                </a:solidFill>
                <a:latin typeface="Arial" panose="020B0604020202020204" pitchFamily="34" charset="0"/>
                <a:ea typeface="Roboto" panose="02000000000000000000" pitchFamily="2" charset="0"/>
                <a:cs typeface="Arial" panose="020B0604020202020204" pitchFamily="34" charset="0"/>
              </a:rPr>
              <a:t>Throughout this course, always remember to:</a:t>
            </a:r>
          </a:p>
          <a:p>
            <a:pPr indent="0">
              <a:spcBef>
                <a:spcPts val="0"/>
              </a:spcBef>
              <a:buFont typeface="Arial" panose="020B0604020202020204" pitchFamily="34" charset="0"/>
              <a:buNone/>
            </a:pPr>
            <a:endParaRPr lang="en-US"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smtClean="0">
                <a:solidFill>
                  <a:schemeClr val="bg1"/>
                </a:solidFill>
                <a:latin typeface="Arial" panose="020B0604020202020204" pitchFamily="34" charset="0"/>
                <a:ea typeface="Roboto" panose="02000000000000000000" pitchFamily="2" charset="0"/>
                <a:cs typeface="Arial" panose="020B0604020202020204" pitchFamily="34" charset="0"/>
              </a:rPr>
              <a:t> Work Hard!!</a:t>
            </a:r>
          </a:p>
          <a:p>
            <a:pPr marL="742950" indent="-514350">
              <a:spcBef>
                <a:spcPts val="0"/>
              </a:spcBef>
              <a:buFont typeface="+mj-lt"/>
              <a:buAutoNum type="arabicPeriod"/>
            </a:pPr>
            <a:endParaRPr lang="en-US" sz="36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i="1" smtClean="0">
                <a:solidFill>
                  <a:schemeClr val="bg1"/>
                </a:solidFill>
                <a:latin typeface="Arial" panose="020B0604020202020204" pitchFamily="34" charset="0"/>
                <a:ea typeface="Roboto" panose="02000000000000000000" pitchFamily="2" charset="0"/>
                <a:cs typeface="Arial" panose="020B0604020202020204" pitchFamily="34" charset="0"/>
              </a:rPr>
              <a:t> Appreciate your successes</a:t>
            </a:r>
          </a:p>
          <a:p>
            <a:pPr marL="742950" indent="-514350" algn="ctr">
              <a:spcBef>
                <a:spcPts val="0"/>
              </a:spcBef>
              <a:buFont typeface="+mj-lt"/>
              <a:buAutoNum type="arabicPeriod"/>
            </a:pPr>
            <a:endParaRPr lang="en-US" sz="36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r>
              <a:rPr lang="en-US" sz="3600" b="1"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3600" b="1" i="1" smtClean="0">
                <a:solidFill>
                  <a:schemeClr val="bg1"/>
                </a:solidFill>
                <a:latin typeface="Arial" panose="020B0604020202020204" pitchFamily="34" charset="0"/>
                <a:ea typeface="Roboto" panose="02000000000000000000" pitchFamily="2" charset="0"/>
                <a:cs typeface="Arial" panose="020B0604020202020204" pitchFamily="34" charset="0"/>
              </a:rPr>
              <a:t>Trust yourself</a:t>
            </a:r>
          </a:p>
          <a:p>
            <a:pPr marL="742950" indent="-514350">
              <a:spcBef>
                <a:spcPts val="0"/>
              </a:spcBef>
              <a:buFont typeface="+mj-lt"/>
              <a:buAutoNum type="arabicPeriod"/>
            </a:pPr>
            <a:endParaRPr lang="en-US" sz="3600" smtClean="0">
              <a:solidFill>
                <a:schemeClr val="bg1"/>
              </a:solidFill>
              <a:latin typeface="Arial" panose="020B0604020202020204" pitchFamily="34" charset="0"/>
              <a:ea typeface="Roboto" panose="02000000000000000000" pitchFamily="2" charset="0"/>
              <a:cs typeface="Arial" panose="020B0604020202020204" pitchFamily="34" charset="0"/>
            </a:endParaRPr>
          </a:p>
          <a:p>
            <a:pPr marL="742950" indent="-514350">
              <a:spcBef>
                <a:spcPts val="0"/>
              </a:spcBef>
              <a:buFont typeface="+mj-lt"/>
              <a:buAutoNum type="arabicPeriod"/>
            </a:pPr>
            <a:endParaRPr lang="en" sz="36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p:blipFill>
        <p:spPr bwMode="auto">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740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a:t>
            </a:r>
            <a:endParaRPr lang="en-US" dirty="0"/>
          </a:p>
        </p:txBody>
      </p:sp>
    </p:spTree>
    <p:extLst>
      <p:ext uri="{BB962C8B-B14F-4D97-AF65-F5344CB8AC3E}">
        <p14:creationId xmlns:p14="http://schemas.microsoft.com/office/powerpoint/2010/main" val="3520946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Schedule</a:t>
            </a:r>
            <a:endParaRPr lang="en-US" dirty="0"/>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Project Work</a:t>
            </a:r>
            <a:endParaRPr lang="en" sz="28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347797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smtClean="0"/>
              <a:t>Quick Introductions! (30 seconds)</a:t>
            </a:r>
            <a:endParaRPr lang="en-US" dirty="0"/>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a:spLocks/>
          </p:cNvSpPr>
          <p:nvPr/>
        </p:nvSpPr>
        <p:spPr>
          <a:xfrm>
            <a:off x="196850" y="8382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Name</a:t>
            </a: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Location</a:t>
            </a: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Background </a:t>
            </a:r>
            <a:r>
              <a:rPr lang="en" sz="3200" dirty="0">
                <a:latin typeface="Arial" panose="020B0604020202020204" pitchFamily="34" charset="0"/>
                <a:ea typeface="Roboto" pitchFamily="2" charset="0"/>
                <a:cs typeface="Arial" panose="020B0604020202020204" pitchFamily="34" charset="0"/>
              </a:rPr>
              <a:t>(Career, Education, Interests</a:t>
            </a:r>
            <a:r>
              <a:rPr lang="en" sz="3200" dirty="0" smtClean="0">
                <a:latin typeface="Arial" panose="020B0604020202020204" pitchFamily="34" charset="0"/>
                <a:ea typeface="Roboto" pitchFamily="2" charset="0"/>
                <a:cs typeface="Arial" panose="020B0604020202020204" pitchFamily="34" charset="0"/>
              </a:rPr>
              <a:t>)</a:t>
            </a: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Why </a:t>
            </a:r>
            <a:r>
              <a:rPr lang="en" sz="3200" dirty="0">
                <a:latin typeface="Arial" panose="020B0604020202020204" pitchFamily="34" charset="0"/>
                <a:ea typeface="Roboto" pitchFamily="2" charset="0"/>
                <a:cs typeface="Arial" panose="020B0604020202020204" pitchFamily="34" charset="0"/>
              </a:rPr>
              <a:t>learn web development</a:t>
            </a:r>
            <a:r>
              <a:rPr lang="en" sz="3200" dirty="0" smtClean="0">
                <a:latin typeface="Arial" panose="020B0604020202020204" pitchFamily="34" charset="0"/>
                <a:ea typeface="Roboto" pitchFamily="2" charset="0"/>
                <a:cs typeface="Arial" panose="020B0604020202020204" pitchFamily="34" charset="0"/>
              </a:rPr>
              <a:t>?</a:t>
            </a: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smtClean="0">
                <a:latin typeface="Arial" panose="020B0604020202020204" pitchFamily="34" charset="0"/>
                <a:ea typeface="Roboto" pitchFamily="2" charset="0"/>
                <a:cs typeface="Arial" panose="020B0604020202020204" pitchFamily="34" charset="0"/>
              </a:rPr>
              <a:t>Fears about class?</a:t>
            </a: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a:p>
            <a:pPr marL="228600" indent="0">
              <a:spcBef>
                <a:spcPts val="0"/>
              </a:spcBef>
              <a:buNone/>
            </a:pPr>
            <a:endParaRPr lang="en" sz="3200" dirty="0" smtClean="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05484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Daily Schedule</a:t>
            </a:r>
            <a:endParaRPr lang="en-US" dirty="0"/>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smtClean="0">
                <a:latin typeface="Arial" panose="020B0604020202020204" pitchFamily="34" charset="0"/>
                <a:ea typeface="Roboto" panose="02000000000000000000" pitchFamily="2" charset="0"/>
                <a:cs typeface="Arial" panose="020B0604020202020204" pitchFamily="34" charset="0"/>
              </a:rPr>
              <a:t>Project Work</a:t>
            </a:r>
            <a:endParaRPr lang="en" sz="2800" dirty="0">
              <a:latin typeface="Arial" panose="020B0604020202020204" pitchFamily="34" charset="0"/>
              <a:ea typeface="Roboto" panose="02000000000000000000" pitchFamily="2" charset="0"/>
              <a:cs typeface="Arial" panose="020B0604020202020204" pitchFamily="34" charset="0"/>
            </a:endParaRP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smtClean="0">
                <a:solidFill>
                  <a:srgbClr val="C00000"/>
                </a:solidFill>
                <a:latin typeface="Arial" panose="020B0604020202020204" pitchFamily="34" charset="0"/>
                <a:cs typeface="Arial" panose="020B0604020202020204" pitchFamily="34" charset="0"/>
              </a:rPr>
              <a:t>The Super Important Stuff!!!</a:t>
            </a:r>
            <a:endParaRPr lang="en-US" sz="2800" b="1" u="sng" dirty="0">
              <a:solidFill>
                <a:srgbClr val="C00000"/>
              </a:solidFill>
              <a:latin typeface="Arial" panose="020B0604020202020204" pitchFamily="34" charset="0"/>
              <a:cs typeface="Arial" panose="020B0604020202020204" pitchFamily="34" charset="0"/>
            </a:endParaRPr>
          </a:p>
        </p:txBody>
      </p:sp>
      <p:sp>
        <p:nvSpPr>
          <p:cNvPr id="8" name="TextBox 7"/>
          <p:cNvSpPr txBox="1"/>
          <p:nvPr/>
        </p:nvSpPr>
        <p:spPr>
          <a:xfrm>
            <a:off x="4779502" y="5364612"/>
            <a:ext cx="3648243" cy="523220"/>
          </a:xfrm>
          <a:prstGeom prst="rect">
            <a:avLst/>
          </a:prstGeom>
          <a:noFill/>
        </p:spPr>
        <p:txBody>
          <a:bodyPr wrap="none" rtlCol="0">
            <a:spAutoFit/>
          </a:bodyPr>
          <a:lstStyle/>
          <a:p>
            <a:pPr algn="ctr"/>
            <a:r>
              <a:rPr lang="en-US" sz="2800" i="1" dirty="0" smtClean="0">
                <a:solidFill>
                  <a:srgbClr val="C00000"/>
                </a:solidFill>
                <a:latin typeface="Arial" panose="020B0604020202020204" pitchFamily="34" charset="0"/>
                <a:cs typeface="Arial" panose="020B0604020202020204" pitchFamily="34" charset="0"/>
              </a:rPr>
              <a:t>i.e. Always be coding!</a:t>
            </a:r>
            <a:endParaRPr lang="en-US" sz="2800" i="1" dirty="0">
              <a:solidFill>
                <a:srgbClr val="C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3267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Schedule</a:t>
            </a:r>
            <a:endParaRPr lang="en-US" dirty="0"/>
          </a:p>
        </p:txBody>
      </p:sp>
      <p:sp>
        <p:nvSpPr>
          <p:cNvPr id="9" name="Shape 70"/>
          <p:cNvSpPr txBox="1">
            <a:spLocks/>
          </p:cNvSpPr>
          <p:nvPr/>
        </p:nvSpPr>
        <p:spPr>
          <a:xfrm>
            <a:off x="98425" y="1066800"/>
            <a:ext cx="8947150" cy="4495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ea typeface="Roboto" pitchFamily="2" charset="0"/>
                <a:cs typeface="Arial" panose="020B0604020202020204" pitchFamily="34" charset="0"/>
              </a:rPr>
              <a:t>Students will get to know their classmates, Instructor, TA's, and Support Team.</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resolve any issues regarding pre-work and computer setup.</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understand the course structure.</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learn common Terminal (Mac) / </a:t>
            </a:r>
            <a:r>
              <a:rPr lang="en-US" sz="1800" dirty="0" err="1">
                <a:latin typeface="Arial" panose="020B0604020202020204" pitchFamily="34" charset="0"/>
                <a:ea typeface="Roboto" pitchFamily="2" charset="0"/>
                <a:cs typeface="Arial" panose="020B0604020202020204" pitchFamily="34" charset="0"/>
              </a:rPr>
              <a:t>Git</a:t>
            </a:r>
            <a:r>
              <a:rPr lang="en-US" sz="1800" dirty="0">
                <a:latin typeface="Arial" panose="020B0604020202020204" pitchFamily="34" charset="0"/>
                <a:ea typeface="Roboto" pitchFamily="2" charset="0"/>
                <a:cs typeface="Arial" panose="020B0604020202020204" pitchFamily="34" charset="0"/>
              </a:rPr>
              <a:t> Bash (Windows) commands to set up your file and folder structures. </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be able to use common Terminal (Mac) / </a:t>
            </a:r>
            <a:r>
              <a:rPr lang="en-US" sz="1800" dirty="0" err="1">
                <a:latin typeface="Arial" panose="020B0604020202020204" pitchFamily="34" charset="0"/>
                <a:ea typeface="Roboto" pitchFamily="2" charset="0"/>
                <a:cs typeface="Arial" panose="020B0604020202020204" pitchFamily="34" charset="0"/>
              </a:rPr>
              <a:t>Git</a:t>
            </a:r>
            <a:r>
              <a:rPr lang="en-US" sz="1800" dirty="0">
                <a:latin typeface="Arial" panose="020B0604020202020204" pitchFamily="34" charset="0"/>
                <a:ea typeface="Roboto" pitchFamily="2" charset="0"/>
                <a:cs typeface="Arial" panose="020B0604020202020204" pitchFamily="34" charset="0"/>
              </a:rPr>
              <a:t> Bash (Windows) commands for web development.</a:t>
            </a:r>
          </a:p>
          <a:p>
            <a:endParaRPr lang="en-US" sz="1800" dirty="0">
              <a:latin typeface="Arial" panose="020B0604020202020204" pitchFamily="34" charset="0"/>
              <a:ea typeface="Roboto" pitchFamily="2" charset="0"/>
              <a:cs typeface="Arial" panose="020B0604020202020204" pitchFamily="34" charset="0"/>
            </a:endParaRPr>
          </a:p>
          <a:p>
            <a:r>
              <a:rPr lang="en-US" sz="1800" dirty="0">
                <a:latin typeface="Arial" panose="020B0604020202020204" pitchFamily="34" charset="0"/>
                <a:ea typeface="Roboto" pitchFamily="2" charset="0"/>
                <a:cs typeface="Arial" panose="020B0604020202020204" pitchFamily="34" charset="0"/>
              </a:rPr>
              <a:t>Students will be able to set up a basic HTML document.</a:t>
            </a:r>
          </a:p>
          <a:p>
            <a:endParaRPr lang="en-US" sz="18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20310928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Pre-Work</a:t>
            </a:r>
            <a:endParaRPr lang="en-US" dirty="0"/>
          </a:p>
        </p:txBody>
      </p:sp>
    </p:spTree>
    <p:extLst>
      <p:ext uri="{BB962C8B-B14F-4D97-AF65-F5344CB8AC3E}">
        <p14:creationId xmlns:p14="http://schemas.microsoft.com/office/powerpoint/2010/main" val="2330790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Checklist</a:t>
            </a:r>
            <a:endParaRPr lang="en-US" dirty="0"/>
          </a:p>
        </p:txBody>
      </p:sp>
      <p:sp>
        <p:nvSpPr>
          <p:cNvPr id="4" name="Shape 70"/>
          <p:cNvSpPr txBox="1">
            <a:spLocks/>
          </p:cNvSpPr>
          <p:nvPr/>
        </p:nvSpPr>
        <p:spPr>
          <a:xfrm>
            <a:off x="98425" y="747990"/>
            <a:ext cx="8947150" cy="53480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 sz="1500" b="1"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At this point, you should have each of these installed:</a:t>
            </a: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Slack </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Sublime Text 3</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 </a:t>
            </a:r>
            <a:r>
              <a:rPr lang="en" sz="2800" dirty="0">
                <a:latin typeface="Arial" panose="020B0604020202020204" pitchFamily="34" charset="0"/>
                <a:ea typeface="Roboto" panose="02000000000000000000" pitchFamily="2" charset="0"/>
                <a:cs typeface="Arial" panose="020B0604020202020204" pitchFamily="34" charset="0"/>
              </a:rPr>
              <a:t>for Version </a:t>
            </a:r>
            <a:r>
              <a:rPr lang="en" sz="2800" dirty="0" smtClean="0">
                <a:latin typeface="Arial" panose="020B0604020202020204" pitchFamily="34" charset="0"/>
                <a:ea typeface="Roboto" panose="02000000000000000000" pitchFamily="2" charset="0"/>
                <a:cs typeface="Arial" panose="020B0604020202020204" pitchFamily="34" charset="0"/>
              </a:rPr>
              <a:t>Control</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 Bash (Windows) or Terminal (Mac)</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Node.js</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Heroku Toolbelt</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MySQL </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Heidi SQL (Windows) or Sequel Pro (Mac)</a:t>
            </a: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Google Chrome</a:t>
            </a: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33729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Accounts Checklist</a:t>
            </a:r>
            <a:endParaRPr lang="en-US" dirty="0"/>
          </a:p>
        </p:txBody>
      </p:sp>
      <p:sp>
        <p:nvSpPr>
          <p:cNvPr id="5"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You </a:t>
            </a:r>
            <a:r>
              <a:rPr lang="en" sz="2800" dirty="0">
                <a:latin typeface="Arial" panose="020B0604020202020204" pitchFamily="34" charset="0"/>
                <a:ea typeface="Roboto" panose="02000000000000000000" pitchFamily="2" charset="0"/>
                <a:cs typeface="Arial" panose="020B0604020202020204" pitchFamily="34" charset="0"/>
              </a:rPr>
              <a:t>should also </a:t>
            </a:r>
            <a:r>
              <a:rPr lang="en" sz="2800" dirty="0" smtClean="0">
                <a:latin typeface="Arial" panose="020B0604020202020204" pitchFamily="34" charset="0"/>
                <a:ea typeface="Roboto" panose="02000000000000000000" pitchFamily="2" charset="0"/>
                <a:cs typeface="Arial" panose="020B0604020202020204" pitchFamily="34" charset="0"/>
              </a:rPr>
              <a:t>now have accounts for:</a:t>
            </a: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GitHub (with </a:t>
            </a:r>
            <a:r>
              <a:rPr lang="en" sz="2800" dirty="0">
                <a:latin typeface="Arial" panose="020B0604020202020204" pitchFamily="34" charset="0"/>
                <a:ea typeface="Roboto" panose="02000000000000000000" pitchFamily="2" charset="0"/>
                <a:cs typeface="Arial" panose="020B0604020202020204" pitchFamily="34" charset="0"/>
              </a:rPr>
              <a:t>SSH </a:t>
            </a:r>
            <a:r>
              <a:rPr lang="en" sz="2800" dirty="0" smtClean="0">
                <a:latin typeface="Arial" panose="020B0604020202020204" pitchFamily="34" charset="0"/>
                <a:ea typeface="Roboto" panose="02000000000000000000" pitchFamily="2" charset="0"/>
                <a:cs typeface="Arial" panose="020B0604020202020204" pitchFamily="34" charset="0"/>
              </a:rPr>
              <a:t>Integration)</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Heroku</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LinkedIn</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Stack Overflow</a:t>
            </a:r>
          </a:p>
          <a:p>
            <a:pPr marL="685800" indent="-457200">
              <a:spcBef>
                <a:spcPts val="0"/>
              </a:spcBef>
              <a:buFont typeface="Wingdings" panose="05000000000000000000" pitchFamily="2" charset="2"/>
              <a:buChar char="q"/>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r>
              <a:rPr lang="en" sz="2800" dirty="0" smtClean="0">
                <a:latin typeface="Arial" panose="020B0604020202020204" pitchFamily="34" charset="0"/>
                <a:ea typeface="Roboto" panose="02000000000000000000" pitchFamily="2" charset="0"/>
                <a:cs typeface="Arial" panose="020B0604020202020204" pitchFamily="34" charset="0"/>
              </a:rPr>
              <a:t> Twitter</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1370625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Self-Check</a:t>
            </a:r>
            <a:endParaRPr lang="en-US" dirty="0"/>
          </a:p>
        </p:txBody>
      </p:sp>
      <p:sp>
        <p:nvSpPr>
          <p:cNvPr id="4" name="Shape 70"/>
          <p:cNvSpPr txBox="1">
            <a:spLocks/>
          </p:cNvSpPr>
          <p:nvPr/>
        </p:nvSpPr>
        <p:spPr>
          <a:xfrm>
            <a:off x="98425" y="914400"/>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smtClean="0">
                <a:latin typeface="Arial" panose="020B0604020202020204" pitchFamily="34" charset="0"/>
                <a:ea typeface="Roboto" panose="02000000000000000000" pitchFamily="2" charset="0"/>
                <a:cs typeface="Arial" panose="020B0604020202020204" pitchFamily="34" charset="0"/>
              </a:rPr>
              <a:t>Let’s do some quick checks of the following</a:t>
            </a: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Sublime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Git Bash / Terminal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Node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Git Check</a:t>
            </a:r>
          </a:p>
          <a:p>
            <a:pPr marL="685800" indent="-457200">
              <a:spcBef>
                <a:spcPts val="0"/>
              </a:spcBef>
              <a:buFont typeface="Wingdings" panose="05000000000000000000" pitchFamily="2" charset="2"/>
              <a:buChar char="ü"/>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ü"/>
            </a:pPr>
            <a:r>
              <a:rPr lang="en" sz="2800" dirty="0" smtClean="0">
                <a:latin typeface="Arial" panose="020B0604020202020204" pitchFamily="34" charset="0"/>
                <a:ea typeface="Roboto" panose="02000000000000000000" pitchFamily="2" charset="0"/>
                <a:cs typeface="Arial" panose="020B0604020202020204" pitchFamily="34" charset="0"/>
              </a:rPr>
              <a:t>Heroku Check</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Wingdings" panose="05000000000000000000" pitchFamily="2" charset="2"/>
              <a:buChar char="q"/>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1224476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the Modern Web</a:t>
            </a:r>
            <a:endParaRPr lang="en-US" dirty="0"/>
          </a:p>
        </p:txBody>
      </p:sp>
    </p:spTree>
    <p:extLst>
      <p:ext uri="{BB962C8B-B14F-4D97-AF65-F5344CB8AC3E}">
        <p14:creationId xmlns:p14="http://schemas.microsoft.com/office/powerpoint/2010/main" val="31952695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Full-Stack Development?</a:t>
            </a:r>
            <a:endParaRPr lang="en-US" dirty="0"/>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450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“Magic” of YouTube</a:t>
            </a:r>
            <a:endParaRPr lang="en-US" dirty="0"/>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extLst>
      <p:ext uri="{BB962C8B-B14F-4D97-AF65-F5344CB8AC3E}">
        <p14:creationId xmlns:p14="http://schemas.microsoft.com/office/powerpoint/2010/main" val="28502714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Full-Stack Development</a:t>
            </a:r>
            <a:endParaRPr lang="en-US" dirty="0"/>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08485"/>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Rectangle 6"/>
          <p:cNvSpPr/>
          <p:nvPr/>
        </p:nvSpPr>
        <p:spPr>
          <a:xfrm>
            <a:off x="173842" y="4953000"/>
            <a:ext cx="8796315" cy="1323439"/>
          </a:xfrm>
          <a:prstGeom prst="rect">
            <a:avLst/>
          </a:prstGeom>
        </p:spPr>
        <p:txBody>
          <a:bodyPr wrap="square">
            <a:spAutoFit/>
          </a:bodyPr>
          <a:lstStyle/>
          <a:p>
            <a:pPr marL="342900" indent="-342900">
              <a:buFont typeface="Arial" panose="020B0604020202020204" pitchFamily="34" charset="0"/>
              <a:buChar char="•"/>
            </a:pPr>
            <a:r>
              <a:rPr lang="en-US" sz="2000">
                <a:solidFill>
                  <a:schemeClr val="bg1"/>
                </a:solidFill>
                <a:latin typeface="Arial" panose="020B0604020202020204" pitchFamily="34" charset="0"/>
                <a:ea typeface="Roboto" panose="02000000000000000000" pitchFamily="2" charset="0"/>
                <a:cs typeface="Arial" panose="020B0604020202020204" pitchFamily="34" charset="0"/>
              </a:rPr>
              <a:t>In modern </a:t>
            </a:r>
            <a:r>
              <a:rPr lang="en-US" sz="2000" b="1">
                <a:solidFill>
                  <a:schemeClr val="bg1"/>
                </a:solidFill>
                <a:latin typeface="Arial" panose="020B0604020202020204" pitchFamily="34" charset="0"/>
                <a:ea typeface="Roboto" panose="02000000000000000000" pitchFamily="2" charset="0"/>
                <a:cs typeface="Arial" panose="020B0604020202020204" pitchFamily="34" charset="0"/>
              </a:rPr>
              <a:t>web apps, </a:t>
            </a:r>
            <a:r>
              <a:rPr lang="en-US" sz="2000">
                <a:solidFill>
                  <a:schemeClr val="bg1"/>
                </a:solidFill>
                <a:latin typeface="Arial" panose="020B0604020202020204" pitchFamily="34" charset="0"/>
                <a:ea typeface="Roboto" panose="02000000000000000000" pitchFamily="2" charset="0"/>
                <a:cs typeface="Arial" panose="020B0604020202020204" pitchFamily="34" charset="0"/>
              </a:rPr>
              <a:t>there’s a constant back-and-forth communication between two key components: the visuals displayed on the user’s browser (</a:t>
            </a:r>
            <a:r>
              <a:rPr lang="en-US" sz="2000" b="1">
                <a:solidFill>
                  <a:schemeClr val="bg1"/>
                </a:solidFill>
                <a:latin typeface="Arial" panose="020B0604020202020204" pitchFamily="34" charset="0"/>
                <a:ea typeface="Roboto" panose="02000000000000000000" pitchFamily="2" charset="0"/>
                <a:cs typeface="Arial" panose="020B0604020202020204" pitchFamily="34" charset="0"/>
              </a:rPr>
              <a:t>frontend), </a:t>
            </a:r>
            <a:r>
              <a:rPr lang="en-US" sz="2000">
                <a:solidFill>
                  <a:schemeClr val="bg1"/>
                </a:solidFill>
                <a:latin typeface="Arial" panose="020B0604020202020204" pitchFamily="34" charset="0"/>
                <a:ea typeface="Roboto" panose="02000000000000000000" pitchFamily="2" charset="0"/>
                <a:cs typeface="Arial" panose="020B0604020202020204" pitchFamily="34" charset="0"/>
              </a:rPr>
              <a:t>and the data and logic stored on the server (</a:t>
            </a:r>
            <a:r>
              <a:rPr lang="en-US" sz="2000" b="1">
                <a:solidFill>
                  <a:schemeClr val="bg1"/>
                </a:solidFill>
                <a:latin typeface="Arial" panose="020B0604020202020204" pitchFamily="34" charset="0"/>
                <a:ea typeface="Roboto" panose="02000000000000000000" pitchFamily="2" charset="0"/>
                <a:cs typeface="Arial" panose="020B0604020202020204" pitchFamily="34" charset="0"/>
              </a:rPr>
              <a:t>backend).</a:t>
            </a:r>
            <a:endParaRPr lang="en-US" sz="2000" b="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7283048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 … ?</a:t>
            </a:r>
            <a:endParaRPr lang="en-US" dirty="0"/>
          </a:p>
        </p:txBody>
      </p:sp>
      <p:sp>
        <p:nvSpPr>
          <p:cNvPr id="5" name="Shape 70"/>
          <p:cNvSpPr txBox="1">
            <a:spLocks/>
          </p:cNvSpPr>
          <p:nvPr/>
        </p:nvSpPr>
        <p:spPr>
          <a:xfrm>
            <a:off x="196850" y="760690"/>
            <a:ext cx="8947150" cy="5676985"/>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smtClean="0">
                <a:latin typeface="Arial" panose="020B0604020202020204" pitchFamily="34" charset="0"/>
                <a:ea typeface="Roboto" panose="02000000000000000000" pitchFamily="2" charset="0"/>
                <a:cs typeface="Arial" panose="020B0604020202020204" pitchFamily="34" charset="0"/>
              </a:rPr>
              <a:t>Brian Doyal</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1500" b="1"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B.S. in Computer Science from U.T. </a:t>
            </a:r>
            <a:r>
              <a:rPr lang="en-US" sz="2800" dirty="0" smtClean="0">
                <a:latin typeface="Arial" panose="020B0604020202020204" pitchFamily="34" charset="0"/>
                <a:ea typeface="Roboto" panose="02000000000000000000" pitchFamily="2" charset="0"/>
                <a:cs typeface="Arial" panose="020B0604020202020204" pitchFamily="34" charset="0"/>
              </a:rPr>
              <a:t>Austin</a:t>
            </a:r>
            <a:endParaRPr lang="en-US"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Over </a:t>
            </a:r>
            <a:r>
              <a:rPr lang="en-US" sz="2800" dirty="0">
                <a:latin typeface="Arial" panose="020B0604020202020204" pitchFamily="34" charset="0"/>
                <a:ea typeface="Roboto" panose="02000000000000000000" pitchFamily="2" charset="0"/>
                <a:cs typeface="Arial" panose="020B0604020202020204" pitchFamily="34" charset="0"/>
              </a:rPr>
              <a:t>12</a:t>
            </a:r>
            <a:r>
              <a:rPr lang="en" sz="2800" dirty="0">
                <a:latin typeface="Arial" panose="020B0604020202020204" pitchFamily="34" charset="0"/>
                <a:ea typeface="Roboto" panose="02000000000000000000" pitchFamily="2" charset="0"/>
                <a:cs typeface="Arial" panose="020B0604020202020204" pitchFamily="34" charset="0"/>
              </a:rPr>
              <a:t> years coding, </a:t>
            </a:r>
            <a:r>
              <a:rPr lang="en" sz="16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US" sz="28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800" dirty="0" smtClean="0">
                <a:latin typeface="Arial" panose="020B0604020202020204" pitchFamily="34" charset="0"/>
                <a:ea typeface="Roboto" panose="02000000000000000000" pitchFamily="2" charset="0"/>
                <a:cs typeface="Arial" panose="020B0604020202020204" pitchFamily="34" charset="0"/>
              </a:rPr>
              <a:t>Software Development Manager at </a:t>
            </a:r>
            <a:r>
              <a:rPr lang="en-US" sz="2800" dirty="0" err="1" smtClean="0">
                <a:latin typeface="Arial" panose="020B0604020202020204" pitchFamily="34" charset="0"/>
                <a:ea typeface="Roboto" panose="02000000000000000000" pitchFamily="2" charset="0"/>
                <a:cs typeface="Arial" panose="020B0604020202020204" pitchFamily="34" charset="0"/>
              </a:rPr>
              <a:t>BioWare</a:t>
            </a: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7" name="Rectangle 6"/>
          <p:cNvSpPr/>
          <p:nvPr/>
        </p:nvSpPr>
        <p:spPr>
          <a:xfrm>
            <a:off x="3429000" y="4326923"/>
            <a:ext cx="5726741" cy="1323439"/>
          </a:xfrm>
          <a:prstGeom prst="rect">
            <a:avLst/>
          </a:prstGeom>
        </p:spPr>
        <p:txBody>
          <a:bodyPr wrap="square">
            <a:spAutoFit/>
          </a:bodyPr>
          <a:lstStyle/>
          <a:p>
            <a:pPr marL="685800" lvl="0" indent="-457200">
              <a:buFont typeface="Arial" panose="020B0604020202020204" pitchFamily="34" charset="0"/>
              <a:buChar char="•"/>
            </a:pPr>
            <a:r>
              <a:rPr lang="en-US" sz="3000" i="1" dirty="0" smtClean="0">
                <a:solidFill>
                  <a:prstClr val="black"/>
                </a:solidFill>
                <a:latin typeface="Arial" panose="020B0604020202020204" pitchFamily="34" charset="0"/>
                <a:ea typeface="Roboto" panose="02000000000000000000" pitchFamily="2" charset="0"/>
                <a:cs typeface="Arial" panose="020B0604020202020204" pitchFamily="34" charset="0"/>
              </a:rPr>
              <a:t>3 children, 2 are dogs</a:t>
            </a:r>
            <a:endParaRPr lang="en" sz="3000" dirty="0">
              <a:solidFill>
                <a:prstClr val="black"/>
              </a:solidFill>
              <a:latin typeface="Arial" panose="020B0604020202020204" pitchFamily="34" charset="0"/>
              <a:ea typeface="Roboto" panose="02000000000000000000" pitchFamily="2" charset="0"/>
              <a:cs typeface="Arial" panose="020B0604020202020204" pitchFamily="34" charset="0"/>
            </a:endParaRPr>
          </a:p>
          <a:p>
            <a:pPr marL="685800" lvl="0" indent="-457200">
              <a:buFont typeface="Arial" panose="020B0604020202020204" pitchFamily="34" charset="0"/>
              <a:buChar char="•"/>
            </a:pPr>
            <a:endParaRPr lang="en" sz="3000" dirty="0">
              <a:solidFill>
                <a:prstClr val="black"/>
              </a:solidFill>
              <a:latin typeface="Arial" panose="020B0604020202020204" pitchFamily="34" charset="0"/>
              <a:ea typeface="Roboto" panose="02000000000000000000" pitchFamily="2" charset="0"/>
              <a:cs typeface="Arial" panose="020B0604020202020204" pitchFamily="34" charset="0"/>
            </a:endParaRPr>
          </a:p>
          <a:p>
            <a:pPr marL="685800" lvl="0" indent="-457200">
              <a:buFont typeface="Arial" panose="020B0604020202020204" pitchFamily="34" charset="0"/>
              <a:buChar char="•"/>
            </a:pPr>
            <a:r>
              <a:rPr lang="en" sz="2000" dirty="0">
                <a:solidFill>
                  <a:prstClr val="black"/>
                </a:solidFill>
                <a:latin typeface="Arial" panose="020B0604020202020204" pitchFamily="34" charset="0"/>
                <a:ea typeface="Roboto" panose="02000000000000000000" pitchFamily="2" charset="0"/>
                <a:cs typeface="Arial" panose="020B0604020202020204" pitchFamily="34" charset="0"/>
              </a:rPr>
              <a:t>Secretly, </a:t>
            </a:r>
            <a:r>
              <a:rPr lang="en-US" sz="2000" dirty="0" smtClean="0">
                <a:solidFill>
                  <a:prstClr val="black"/>
                </a:solidFill>
                <a:latin typeface="Arial" panose="020B0604020202020204" pitchFamily="34" charset="0"/>
                <a:ea typeface="Roboto" panose="02000000000000000000" pitchFamily="2" charset="0"/>
                <a:cs typeface="Arial" panose="020B0604020202020204" pitchFamily="34" charset="0"/>
              </a:rPr>
              <a:t>I wanted to keep the moustache</a:t>
            </a:r>
            <a:endParaRPr lang="en" sz="2000" dirty="0">
              <a:solidFill>
                <a:prstClr val="black"/>
              </a:solidFill>
              <a:latin typeface="Arial" panose="020B0604020202020204" pitchFamily="34" charset="0"/>
              <a:ea typeface="Roboto" panose="02000000000000000000" pitchFamily="2" charset="0"/>
              <a:cs typeface="Arial" panose="020B0604020202020204" pitchFamily="34" charset="0"/>
            </a:endParaRPr>
          </a:p>
        </p:txBody>
      </p:sp>
      <p:pic>
        <p:nvPicPr>
          <p:cNvPr id="4" name="Picture 3" descr="moustach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810000"/>
            <a:ext cx="2362200" cy="2362200"/>
          </a:xfrm>
          <a:prstGeom prst="rect">
            <a:avLst/>
          </a:prstGeom>
        </p:spPr>
      </p:pic>
    </p:spTree>
    <p:extLst>
      <p:ext uri="{BB962C8B-B14F-4D97-AF65-F5344CB8AC3E}">
        <p14:creationId xmlns:p14="http://schemas.microsoft.com/office/powerpoint/2010/main" val="1438086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Full-Stack Development</a:t>
            </a:r>
            <a:endParaRPr lang="en-US" dirty="0"/>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p:blipFill>
        <p:spPr bwMode="auto">
          <a:xfrm>
            <a:off x="57398" y="740473"/>
            <a:ext cx="8948716" cy="4212062"/>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1" y="4908485"/>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 name="Rectangle 7"/>
          <p:cNvSpPr/>
          <p:nvPr/>
        </p:nvSpPr>
        <p:spPr>
          <a:xfrm>
            <a:off x="173842" y="51816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Full-Stack Development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is the concept of building </a:t>
            </a:r>
            <a:r>
              <a:rPr lang="en-US" sz="2000" b="1" i="1" u="sng" dirty="0" smtClean="0">
                <a:solidFill>
                  <a:schemeClr val="bg1"/>
                </a:solidFill>
                <a:latin typeface="Arial" panose="020B0604020202020204" pitchFamily="34" charset="0"/>
                <a:ea typeface="Roboto" panose="02000000000000000000" pitchFamily="2" charset="0"/>
                <a:cs typeface="Arial" panose="020B0604020202020204" pitchFamily="34" charset="0"/>
              </a:rPr>
              <a:t>every</a:t>
            </a:r>
            <a:r>
              <a:rPr lang="en-US" sz="2000" i="1" dirty="0" smtClean="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aspect of the web application – from the visuals and interactions, to the data transfer and processing.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959324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Full-Stack Development</a:t>
            </a:r>
            <a:endParaRPr lang="en-US" dirty="0"/>
          </a:p>
        </p:txBody>
      </p:sp>
      <p:sp>
        <p:nvSpPr>
          <p:cNvPr id="55" name="Shape 70"/>
          <p:cNvSpPr txBox="1">
            <a:spLocks/>
          </p:cNvSpPr>
          <p:nvPr/>
        </p:nvSpPr>
        <p:spPr>
          <a:xfrm>
            <a:off x="0" y="1041306"/>
            <a:ext cx="3079750" cy="2026067"/>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HTML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CSS</a:t>
            </a: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JavaScript</a:t>
            </a:r>
            <a:endParaRPr lang="en"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jQuery</a:t>
            </a:r>
            <a:endParaRPr lang="en"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Bootstrap</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SEO</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6" name="Shape 70"/>
          <p:cNvSpPr txBox="1">
            <a:spLocks/>
          </p:cNvSpPr>
          <p:nvPr/>
        </p:nvSpPr>
        <p:spPr>
          <a:xfrm>
            <a:off x="2896001" y="1028449"/>
            <a:ext cx="1920875" cy="135478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err="1" smtClean="0">
                <a:latin typeface="Arial" panose="020B0604020202020204" pitchFamily="34" charset="0"/>
                <a:ea typeface="Roboto" panose="02000000000000000000" pitchFamily="2" charset="0"/>
                <a:cs typeface="Arial" panose="020B0604020202020204" pitchFamily="34" charset="0"/>
              </a:rPr>
              <a:t>Heroku</a:t>
            </a:r>
            <a:endParaRPr lang="en"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Git</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GitHub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7" name="Shape 70"/>
          <p:cNvSpPr txBox="1">
            <a:spLocks/>
          </p:cNvSpPr>
          <p:nvPr/>
        </p:nvSpPr>
        <p:spPr>
          <a:xfrm>
            <a:off x="0" y="3754837"/>
            <a:ext cx="3962401" cy="1828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APIs (Consuming)</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JSON</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AJAX</a:t>
            </a: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Real Time </a:t>
            </a:r>
            <a:r>
              <a:rPr lang="en" sz="2000" dirty="0" smtClean="0">
                <a:latin typeface="Arial" panose="020B0604020202020204" pitchFamily="34" charset="0"/>
                <a:ea typeface="Roboto" panose="02000000000000000000" pitchFamily="2" charset="0"/>
                <a:cs typeface="Arial" panose="020B0604020202020204" pitchFamily="34" charset="0"/>
              </a:rPr>
              <a:t>Cloud </a:t>
            </a:r>
            <a:r>
              <a:rPr lang="en-US" sz="2000" dirty="0" smtClean="0">
                <a:latin typeface="Arial" panose="020B0604020202020204" pitchFamily="34" charset="0"/>
                <a:ea typeface="Roboto" panose="02000000000000000000" pitchFamily="2" charset="0"/>
                <a:cs typeface="Arial" panose="020B0604020202020204" pitchFamily="34" charset="0"/>
              </a:rPr>
              <a:t>Database </a:t>
            </a:r>
            <a:r>
              <a:rPr lang="en" sz="2000" dirty="0" smtClean="0">
                <a:latin typeface="Arial" panose="020B0604020202020204" pitchFamily="34" charset="0"/>
                <a:ea typeface="Roboto" panose="02000000000000000000" pitchFamily="2" charset="0"/>
                <a:cs typeface="Arial" panose="020B0604020202020204" pitchFamily="34" charset="0"/>
              </a:rPr>
              <a:t>via </a:t>
            </a:r>
            <a:r>
              <a:rPr lang="en-US" sz="2000" dirty="0" smtClean="0">
                <a:latin typeface="Arial" panose="020B0604020202020204" pitchFamily="34" charset="0"/>
                <a:ea typeface="Roboto" panose="02000000000000000000" pitchFamily="2" charset="0"/>
                <a:cs typeface="Arial" panose="020B0604020202020204" pitchFamily="34" charset="0"/>
              </a:rPr>
              <a:t>Firebase</a:t>
            </a:r>
            <a:endParaRPr lang="en" sz="2000" dirty="0" smtClean="0">
              <a:latin typeface="Arial" panose="020B0604020202020204" pitchFamily="34" charset="0"/>
              <a:ea typeface="Roboto" panose="02000000000000000000" pitchFamily="2" charset="0"/>
              <a:cs typeface="Arial" panose="020B0604020202020204" pitchFamily="34" charset="0"/>
            </a:endParaRPr>
          </a:p>
        </p:txBody>
      </p:sp>
      <p:sp>
        <p:nvSpPr>
          <p:cNvPr id="58" name="Shape 70"/>
          <p:cNvSpPr txBox="1">
            <a:spLocks/>
          </p:cNvSpPr>
          <p:nvPr/>
        </p:nvSpPr>
        <p:spPr>
          <a:xfrm>
            <a:off x="5101131" y="1011637"/>
            <a:ext cx="3841750" cy="27432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Templating Engines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Sessions</a:t>
            </a: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Writing tests</a:t>
            </a:r>
          </a:p>
          <a:p>
            <a:pPr marL="685800" indent="-457200">
              <a:spcBef>
                <a:spcPts val="0"/>
              </a:spcBef>
            </a:pPr>
            <a:r>
              <a:rPr lang="en-US" sz="2000" dirty="0" err="1" smtClean="0">
                <a:latin typeface="Arial" panose="020B0604020202020204" pitchFamily="34" charset="0"/>
                <a:ea typeface="Roboto" panose="02000000000000000000" pitchFamily="2" charset="0"/>
                <a:cs typeface="Arial" panose="020B0604020202020204" pitchFamily="34" charset="0"/>
              </a:rPr>
              <a:t>Node.js</a:t>
            </a: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err="1" smtClean="0">
                <a:latin typeface="Arial" panose="020B0604020202020204" pitchFamily="34" charset="0"/>
                <a:ea typeface="Roboto" panose="02000000000000000000" pitchFamily="2" charset="0"/>
                <a:cs typeface="Arial" panose="020B0604020202020204" pitchFamily="34" charset="0"/>
              </a:rPr>
              <a:t>Express.js</a:t>
            </a:r>
            <a:endParaRPr lang="en"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Creating APIs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MVC</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User Authentication</a:t>
            </a:r>
            <a:endParaRPr lang="en-US"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sz="2000" dirty="0" smtClean="0">
                <a:latin typeface="Arial" panose="020B0604020202020204" pitchFamily="34" charset="0"/>
                <a:ea typeface="Roboto" panose="02000000000000000000" pitchFamily="2" charset="0"/>
                <a:cs typeface="Arial" panose="020B0604020202020204" pitchFamily="34" charset="0"/>
              </a:rPr>
              <a:t>ORM (</a:t>
            </a:r>
            <a:r>
              <a:rPr lang="en-US" sz="2000" dirty="0" err="1" smtClean="0">
                <a:latin typeface="Arial" panose="020B0604020202020204" pitchFamily="34" charset="0"/>
                <a:ea typeface="Roboto" panose="02000000000000000000" pitchFamily="2" charset="0"/>
                <a:cs typeface="Arial" panose="020B0604020202020204" pitchFamily="34" charset="0"/>
              </a:rPr>
              <a:t>Sequelize</a:t>
            </a:r>
            <a:r>
              <a:rPr lang="en-US" sz="2000" dirty="0" smtClean="0">
                <a:latin typeface="Arial" panose="020B0604020202020204" pitchFamily="34" charset="0"/>
                <a:ea typeface="Roboto" panose="02000000000000000000" pitchFamily="2" charset="0"/>
                <a:cs typeface="Arial" panose="020B0604020202020204" pitchFamily="34" charset="0"/>
              </a:rPr>
              <a:t>)</a:t>
            </a:r>
          </a:p>
          <a:p>
            <a:pPr marL="685800" indent="-457200">
              <a:spcBef>
                <a:spcPts val="0"/>
              </a:spcBef>
            </a:pPr>
            <a:r>
              <a:rPr lang="en-US" sz="2000" dirty="0" err="1" smtClean="0">
                <a:latin typeface="Arial" panose="020B0604020202020204" pitchFamily="34" charset="0"/>
                <a:ea typeface="Roboto" panose="02000000000000000000" pitchFamily="2" charset="0"/>
                <a:cs typeface="Arial" panose="020B0604020202020204" pitchFamily="34" charset="0"/>
              </a:rPr>
              <a:t>Meteor.js</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9" name="Shape 70"/>
          <p:cNvSpPr txBox="1">
            <a:spLocks/>
          </p:cNvSpPr>
          <p:nvPr/>
        </p:nvSpPr>
        <p:spPr>
          <a:xfrm>
            <a:off x="2940592" y="2832132"/>
            <a:ext cx="2130158"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MySQL</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MongoDB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0" name="Shape 70"/>
          <p:cNvSpPr txBox="1">
            <a:spLocks/>
          </p:cNvSpPr>
          <p:nvPr/>
        </p:nvSpPr>
        <p:spPr>
          <a:xfrm>
            <a:off x="5070750" y="4460435"/>
            <a:ext cx="3049242" cy="90166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endParaRPr lang="en-US" sz="2000" dirty="0" smtClean="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endParaRPr lang="en-US"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Algorithms</a:t>
            </a:r>
          </a:p>
          <a:p>
            <a:pPr marL="685800" indent="-457200">
              <a:spcBef>
                <a:spcPts val="0"/>
              </a:spcBef>
            </a:pPr>
            <a:r>
              <a:rPr lang="en" sz="2000" dirty="0" smtClean="0">
                <a:latin typeface="Arial" panose="020B0604020202020204" pitchFamily="34" charset="0"/>
                <a:ea typeface="Roboto" panose="02000000000000000000" pitchFamily="2" charset="0"/>
                <a:cs typeface="Arial" panose="020B0604020202020204" pitchFamily="34" charset="0"/>
              </a:rPr>
              <a:t>Design Patterns</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1" name="Shape 70"/>
          <p:cNvSpPr txBox="1">
            <a:spLocks/>
          </p:cNvSpPr>
          <p:nvPr/>
        </p:nvSpPr>
        <p:spPr>
          <a:xfrm>
            <a:off x="464904" y="3349346"/>
            <a:ext cx="230505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API Interaction</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2" name="Shape 70"/>
          <p:cNvSpPr txBox="1">
            <a:spLocks/>
          </p:cNvSpPr>
          <p:nvPr/>
        </p:nvSpPr>
        <p:spPr>
          <a:xfrm>
            <a:off x="3382673" y="2471504"/>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Databases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3" name="Shape 70"/>
          <p:cNvSpPr txBox="1">
            <a:spLocks/>
          </p:cNvSpPr>
          <p:nvPr/>
        </p:nvSpPr>
        <p:spPr>
          <a:xfrm>
            <a:off x="5504959" y="4708441"/>
            <a:ext cx="2592042"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CS Fundamentals </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4" name="Shape 70"/>
          <p:cNvSpPr txBox="1">
            <a:spLocks/>
          </p:cNvSpPr>
          <p:nvPr/>
        </p:nvSpPr>
        <p:spPr>
          <a:xfrm>
            <a:off x="438460" y="5554332"/>
            <a:ext cx="390494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Cutting Edge Development</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5" name="Shape 70"/>
          <p:cNvSpPr txBox="1">
            <a:spLocks/>
          </p:cNvSpPr>
          <p:nvPr/>
        </p:nvSpPr>
        <p:spPr>
          <a:xfrm>
            <a:off x="1676400" y="5867400"/>
            <a:ext cx="1773681" cy="388803"/>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marR="0" lvl="0" indent="-457200" defTabSz="914400" eaLnBrk="1" fontAlgn="auto" latinLnBrk="0" hangingPunct="1">
              <a:lnSpc>
                <a:spcPct val="100000"/>
              </a:lnSpc>
              <a:spcBef>
                <a:spcPts val="0"/>
              </a:spcBef>
              <a:spcAft>
                <a:spcPts val="0"/>
              </a:spcAft>
              <a:buClrTx/>
              <a:buSzTx/>
              <a:buFontTx/>
              <a:buNone/>
              <a:tabLst/>
              <a:defRPr/>
            </a:pP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6" name="Shape 70"/>
          <p:cNvSpPr txBox="1">
            <a:spLocks/>
          </p:cNvSpPr>
          <p:nvPr/>
        </p:nvSpPr>
        <p:spPr>
          <a:xfrm>
            <a:off x="439688" y="634823"/>
            <a:ext cx="2181003"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The Browser</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7" name="Shape 70"/>
          <p:cNvSpPr txBox="1">
            <a:spLocks/>
          </p:cNvSpPr>
          <p:nvPr/>
        </p:nvSpPr>
        <p:spPr>
          <a:xfrm>
            <a:off x="3355059" y="634823"/>
            <a:ext cx="1905000"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000" b="1" u="sng" dirty="0" smtClean="0">
                <a:latin typeface="Arial" panose="020B0604020202020204" pitchFamily="34" charset="0"/>
                <a:ea typeface="Roboto" panose="02000000000000000000" pitchFamily="2" charset="0"/>
                <a:cs typeface="Arial" panose="020B0604020202020204" pitchFamily="34" charset="0"/>
              </a:rPr>
              <a:t>Dev Tools</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68" name="Shape 70"/>
          <p:cNvSpPr txBox="1">
            <a:spLocks/>
          </p:cNvSpPr>
          <p:nvPr/>
        </p:nvSpPr>
        <p:spPr>
          <a:xfrm>
            <a:off x="5562982" y="609600"/>
            <a:ext cx="3522975" cy="451282"/>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000" b="1" u="sng" dirty="0" smtClean="0">
                <a:latin typeface="Arial" panose="020B0604020202020204" pitchFamily="34" charset="0"/>
                <a:ea typeface="Roboto" panose="02000000000000000000" pitchFamily="2" charset="0"/>
                <a:cs typeface="Arial" panose="020B0604020202020204" pitchFamily="34" charset="0"/>
              </a:rPr>
              <a:t>Server Side</a:t>
            </a:r>
            <a:endParaRPr lang="en" sz="2000" b="1" u="sng" dirty="0">
              <a:latin typeface="Arial" panose="020B0604020202020204" pitchFamily="34" charset="0"/>
              <a:ea typeface="Roboto" panose="02000000000000000000" pitchFamily="2" charset="0"/>
              <a:cs typeface="Arial" panose="020B0604020202020204" pitchFamily="34" charset="0"/>
            </a:endParaRPr>
          </a:p>
        </p:txBody>
      </p:sp>
      <p:sp>
        <p:nvSpPr>
          <p:cNvPr id="72" name="Shape 70"/>
          <p:cNvSpPr txBox="1">
            <a:spLocks/>
          </p:cNvSpPr>
          <p:nvPr/>
        </p:nvSpPr>
        <p:spPr>
          <a:xfrm>
            <a:off x="-3208" y="5867400"/>
            <a:ext cx="2213008" cy="4821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US" sz="2000" dirty="0" err="1" smtClean="0">
                <a:latin typeface="Arial" panose="020B0604020202020204" pitchFamily="34" charset="0"/>
                <a:ea typeface="Roboto" panose="02000000000000000000" pitchFamily="2" charset="0"/>
                <a:cs typeface="Arial" panose="020B0604020202020204" pitchFamily="34" charset="0"/>
              </a:rPr>
              <a:t>React.js</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41965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a:t>
            </a:r>
            <a:r>
              <a:rPr lang="en-US" dirty="0" err="1" smtClean="0"/>
              <a:t>Crackin</a:t>
            </a:r>
            <a:r>
              <a:rPr lang="en-US" dirty="0" smtClean="0"/>
              <a:t>!</a:t>
            </a:r>
            <a:endParaRPr lang="en-US" dirty="0"/>
          </a:p>
        </p:txBody>
      </p:sp>
    </p:spTree>
    <p:extLst>
      <p:ext uri="{BB962C8B-B14F-4D97-AF65-F5344CB8AC3E}">
        <p14:creationId xmlns:p14="http://schemas.microsoft.com/office/powerpoint/2010/main" val="3729688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 to Console / Terminal</a:t>
            </a:r>
            <a:endParaRPr lang="en-US" dirty="0"/>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308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INSTRUCTOR DEMO</a:t>
            </a:r>
            <a:endParaRPr lang="en-US" dirty="0"/>
          </a:p>
        </p:txBody>
      </p:sp>
      <p:sp>
        <p:nvSpPr>
          <p:cNvPr id="5" name="Title 1"/>
          <p:cNvSpPr txBox="1">
            <a:spLocks/>
          </p:cNvSpPr>
          <p:nvPr/>
        </p:nvSpPr>
        <p:spPr>
          <a:xfrm>
            <a:off x="304800" y="1447800"/>
            <a:ext cx="8534400" cy="3429000"/>
          </a:xfrm>
          <a:prstGeom prst="rect">
            <a:avLst/>
          </a:prstGeom>
          <a:ln>
            <a:solidFill>
              <a:schemeClr val="accent1"/>
            </a:solidFill>
          </a:ln>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smtClean="0">
                <a:latin typeface="Arial" panose="020B0604020202020204" pitchFamily="34" charset="0"/>
                <a:ea typeface="Roboto" panose="02000000000000000000" pitchFamily="2" charset="0"/>
                <a:cs typeface="Arial" panose="020B0604020202020204" pitchFamily="34" charset="0"/>
              </a:rPr>
              <a:t>Instructor: Demo </a:t>
            </a:r>
          </a:p>
          <a:p>
            <a:r>
              <a:rPr lang="en-US" sz="3600" i="1" dirty="0" smtClean="0">
                <a:latin typeface="Arial" panose="020B0604020202020204" pitchFamily="34" charset="0"/>
                <a:ea typeface="Roboto" panose="02000000000000000000" pitchFamily="2" charset="0"/>
                <a:cs typeface="Arial" panose="020B0604020202020204" pitchFamily="34" charset="0"/>
              </a:rPr>
              <a:t>(1-ConsoleCommands) </a:t>
            </a:r>
            <a:endParaRPr lang="en-US" sz="3600" i="1"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30179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3785652"/>
          </a:xfrm>
          <a:prstGeom prst="rect">
            <a:avLst/>
          </a:prstGeom>
          <a:noFill/>
        </p:spPr>
        <p:txBody>
          <a:bodyPr wrap="square" rtlCol="0">
            <a:spAutoFit/>
          </a:bodyPr>
          <a:lstStyle/>
          <a:p>
            <a:r>
              <a:rPr lang="en-US" sz="2000" b="1" dirty="0">
                <a:latin typeface="Arial" panose="020B0604020202020204" pitchFamily="34" charset="0"/>
                <a:ea typeface="Roboto" pitchFamily="2" charset="0"/>
                <a:cs typeface="Arial" panose="020B0604020202020204" pitchFamily="34" charset="0"/>
              </a:rPr>
              <a:t>Assignment</a:t>
            </a:r>
            <a:r>
              <a:rPr lang="en-US" sz="2000" b="1" dirty="0" smtClean="0">
                <a:latin typeface="Arial" panose="020B0604020202020204" pitchFamily="34" charset="0"/>
                <a:ea typeface="Roboto" pitchFamily="2" charset="0"/>
                <a:cs typeface="Arial" panose="020B0604020202020204" pitchFamily="34" charset="0"/>
              </a:rPr>
              <a:t>:</a:t>
            </a:r>
            <a:endParaRPr lang="en-US" sz="2000" b="1" u="sng" dirty="0" smtClean="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Make a folder on your desktop named code.</a:t>
            </a:r>
          </a:p>
          <a:p>
            <a:endParaRPr lang="en-US" sz="2000" b="1" dirty="0" smtClean="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Put all of you code that you do inside of that folder.</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r>
              <a:rPr lang="en-US" sz="2000" b="1" dirty="0" smtClean="0">
                <a:latin typeface="Arial" panose="020B0604020202020204" pitchFamily="34" charset="0"/>
                <a:ea typeface="Roboto" pitchFamily="2" charset="0"/>
                <a:cs typeface="Arial" panose="020B0604020202020204" pitchFamily="34" charset="0"/>
              </a:rPr>
              <a:t>Best Practices:</a:t>
            </a:r>
          </a:p>
          <a:p>
            <a:pPr marL="342900" indent="-342900">
              <a:buFont typeface="Arial" panose="020B0604020202020204" pitchFamily="34" charset="0"/>
              <a:buChar char="•"/>
            </a:pPr>
            <a:endParaRPr lang="en-US" sz="2000" b="1"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Always use lowercase for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Never put in spaces in your folder and file names.</a:t>
            </a:r>
          </a:p>
          <a:p>
            <a:pPr marL="342900" indent="-34290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2000" dirty="0" smtClean="0">
                <a:latin typeface="Arial" panose="020B0604020202020204" pitchFamily="34" charset="0"/>
                <a:ea typeface="Roboto" pitchFamily="2" charset="0"/>
                <a:cs typeface="Arial" panose="020B0604020202020204" pitchFamily="34" charset="0"/>
              </a:rPr>
              <a:t>Use dashes to separate.</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smtClean="0">
                <a:latin typeface="Arial" panose="020B0604020202020204" pitchFamily="34" charset="0"/>
                <a:ea typeface="Roboto" pitchFamily="2" charset="0"/>
                <a:cs typeface="Arial" panose="020B0604020202020204" pitchFamily="34" charset="0"/>
              </a:rPr>
              <a:t>Activity: </a:t>
            </a:r>
            <a:r>
              <a:rPr lang="en-US" dirty="0" smtClean="0">
                <a:latin typeface="Arial" panose="020B0604020202020204" pitchFamily="34" charset="0"/>
                <a:ea typeface="Roboto" pitchFamily="2" charset="0"/>
                <a:cs typeface="Arial" panose="020B0604020202020204" pitchFamily="34" charset="0"/>
              </a:rPr>
              <a:t>Get Situated </a:t>
            </a:r>
            <a:r>
              <a:rPr lang="en-US" b="1" dirty="0" smtClean="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Suggested Time: </a:t>
            </a:r>
            <a:r>
              <a:rPr lang="en-US" dirty="0" smtClean="0">
                <a:latin typeface="Arial" panose="020B0604020202020204" pitchFamily="34" charset="0"/>
                <a:ea typeface="Roboto" pitchFamily="2" charset="0"/>
                <a:cs typeface="Arial" panose="020B0604020202020204" pitchFamily="34" charset="0"/>
              </a:rPr>
              <a:t>1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0336937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&gt; YOUR TURN!</a:t>
            </a:r>
            <a:endParaRPr lang="en-US" dirty="0"/>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914400"/>
            <a:ext cx="8686800" cy="5324535"/>
          </a:xfrm>
          <a:prstGeom prst="rect">
            <a:avLst/>
          </a:prstGeom>
          <a:noFill/>
        </p:spPr>
        <p:txBody>
          <a:bodyPr wrap="square" rtlCol="0">
            <a:spAutoFit/>
          </a:bodyPr>
          <a:lstStyle/>
          <a:p>
            <a:r>
              <a:rPr lang="en-US" sz="2000" b="1" dirty="0">
                <a:latin typeface="Arial" panose="020B0604020202020204" pitchFamily="34" charset="0"/>
                <a:ea typeface="Roboto" pitchFamily="2" charset="0"/>
                <a:cs typeface="Arial" panose="020B0604020202020204" pitchFamily="34" charset="0"/>
              </a:rPr>
              <a:t>Assignment:</a:t>
            </a:r>
          </a:p>
          <a:p>
            <a:r>
              <a:rPr lang="en-US" sz="2000" dirty="0">
                <a:latin typeface="Arial" panose="020B0604020202020204" pitchFamily="34" charset="0"/>
                <a:ea typeface="Roboto" pitchFamily="2" charset="0"/>
                <a:cs typeface="Arial" panose="020B0604020202020204" pitchFamily="34" charset="0"/>
              </a:rPr>
              <a:t>From the Terminal / Console and using only the command line, create:</a:t>
            </a:r>
          </a:p>
          <a:p>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folder with the name of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A new HTML file with the name of </a:t>
            </a:r>
            <a:r>
              <a:rPr lang="en-US" sz="2000" dirty="0" err="1">
                <a:latin typeface="Arial" panose="020B0604020202020204" pitchFamily="34" charset="0"/>
                <a:ea typeface="Roboto" pitchFamily="2" charset="0"/>
                <a:cs typeface="Arial" panose="020B0604020202020204" pitchFamily="34" charset="0"/>
              </a:rPr>
              <a:t>first_day.html</a:t>
            </a:r>
            <a:r>
              <a:rPr lang="en-US" sz="2000" dirty="0">
                <a:latin typeface="Arial" panose="020B0604020202020204" pitchFamily="34" charset="0"/>
                <a:ea typeface="Roboto" pitchFamily="2" charset="0"/>
                <a:cs typeface="Arial" panose="020B0604020202020204" pitchFamily="34" charset="0"/>
              </a:rPr>
              <a:t>.</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Open the current folder containing the new HTML file.</a:t>
            </a:r>
          </a:p>
          <a:p>
            <a:endParaRPr lang="en-US" sz="2000" dirty="0">
              <a:latin typeface="Arial" panose="020B0604020202020204" pitchFamily="34" charset="0"/>
              <a:ea typeface="Roboto" pitchFamily="2" charset="0"/>
              <a:cs typeface="Arial" panose="020B0604020202020204" pitchFamily="34" charset="0"/>
            </a:endParaRPr>
          </a:p>
          <a:p>
            <a:r>
              <a:rPr lang="en-US" sz="2000" b="1" dirty="0">
                <a:latin typeface="Arial" panose="020B0604020202020204" pitchFamily="34" charset="0"/>
                <a:ea typeface="Roboto" pitchFamily="2" charset="0"/>
                <a:cs typeface="Arial" panose="020B0604020202020204" pitchFamily="34" charset="0"/>
              </a:rPr>
              <a:t>Bonus:</a:t>
            </a: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directories/folders with the names </a:t>
            </a:r>
            <a:r>
              <a:rPr lang="en-US" sz="2000" dirty="0" err="1">
                <a:latin typeface="Arial" panose="020B0604020202020204" pitchFamily="34" charset="0"/>
                <a:ea typeface="Roboto" pitchFamily="2" charset="0"/>
                <a:cs typeface="Arial" panose="020B0604020202020204" pitchFamily="34" charset="0"/>
              </a:rPr>
              <a:t>one_folder</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second_folder</a:t>
            </a:r>
            <a:r>
              <a:rPr lang="en-US" sz="2000" dirty="0">
                <a:latin typeface="Arial" panose="020B0604020202020204" pitchFamily="34" charset="0"/>
                <a:ea typeface="Roboto" pitchFamily="2" charset="0"/>
                <a:cs typeface="Arial" panose="020B0604020202020204" pitchFamily="34" charset="0"/>
              </a:rPr>
              <a:t> in one command.</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000" dirty="0">
                <a:latin typeface="Arial" panose="020B0604020202020204" pitchFamily="34" charset="0"/>
                <a:ea typeface="Roboto" pitchFamily="2" charset="0"/>
                <a:cs typeface="Arial" panose="020B0604020202020204" pitchFamily="34" charset="0"/>
              </a:rPr>
              <a:t>Create multiple files with the names </a:t>
            </a:r>
            <a:r>
              <a:rPr lang="en-US" sz="2000" dirty="0" err="1">
                <a:latin typeface="Arial" panose="020B0604020202020204" pitchFamily="34" charset="0"/>
                <a:ea typeface="Roboto" pitchFamily="2" charset="0"/>
                <a:cs typeface="Arial" panose="020B0604020202020204" pitchFamily="34" charset="0"/>
              </a:rPr>
              <a:t>one.html</a:t>
            </a:r>
            <a:r>
              <a:rPr lang="en-US" sz="2000" dirty="0">
                <a:latin typeface="Arial" panose="020B0604020202020204" pitchFamily="34" charset="0"/>
                <a:ea typeface="Roboto" pitchFamily="2" charset="0"/>
                <a:cs typeface="Arial" panose="020B0604020202020204" pitchFamily="34" charset="0"/>
              </a:rPr>
              <a:t> and </a:t>
            </a:r>
            <a:r>
              <a:rPr lang="en-US" sz="2000" dirty="0" err="1">
                <a:latin typeface="Arial" panose="020B0604020202020204" pitchFamily="34" charset="0"/>
                <a:ea typeface="Roboto" pitchFamily="2" charset="0"/>
                <a:cs typeface="Arial" panose="020B0604020202020204" pitchFamily="34" charset="0"/>
              </a:rPr>
              <a:t>two.html</a:t>
            </a:r>
            <a:r>
              <a:rPr lang="en-US" sz="2000" dirty="0">
                <a:latin typeface="Arial" panose="020B0604020202020204" pitchFamily="34" charset="0"/>
                <a:ea typeface="Roboto" pitchFamily="2" charset="0"/>
                <a:cs typeface="Arial" panose="020B0604020202020204" pitchFamily="34" charset="0"/>
              </a:rPr>
              <a:t> in one command in the </a:t>
            </a:r>
            <a:r>
              <a:rPr lang="en-US" sz="2000" dirty="0" err="1">
                <a:latin typeface="Arial" panose="020B0604020202020204" pitchFamily="34" charset="0"/>
                <a:ea typeface="Roboto" pitchFamily="2" charset="0"/>
                <a:cs typeface="Arial" panose="020B0604020202020204" pitchFamily="34" charset="0"/>
              </a:rPr>
              <a:t>first_day_stuff</a:t>
            </a:r>
            <a:r>
              <a:rPr lang="en-US" sz="2000" dirty="0">
                <a:latin typeface="Arial" panose="020B0604020202020204" pitchFamily="34" charset="0"/>
                <a:ea typeface="Roboto" pitchFamily="2" charset="0"/>
                <a:cs typeface="Arial" panose="020B0604020202020204" pitchFamily="34" charset="0"/>
              </a:rPr>
              <a:t> directory.</a:t>
            </a:r>
          </a:p>
          <a:p>
            <a:pPr marL="285750" indent="-285750">
              <a:buFont typeface="Arial" panose="020B0604020202020204" pitchFamily="34" charset="0"/>
              <a:buChar char="•"/>
            </a:pPr>
            <a:endParaRPr lang="en-US" sz="2000" dirty="0">
              <a:latin typeface="Arial" panose="020B0604020202020204" pitchFamily="34" charset="0"/>
              <a:ea typeface="Roboto" pitchFamily="2" charset="0"/>
              <a:cs typeface="Arial" panose="020B0604020202020204" pitchFamily="34" charset="0"/>
            </a:endParaRPr>
          </a:p>
          <a:p>
            <a:endParaRPr lang="en-US" sz="2000"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smtClean="0">
                <a:latin typeface="Arial" panose="020B0604020202020204" pitchFamily="34" charset="0"/>
                <a:ea typeface="Roboto" pitchFamily="2" charset="0"/>
                <a:cs typeface="Arial" panose="020B0604020202020204" pitchFamily="34" charset="0"/>
              </a:rPr>
              <a:t>Activity</a:t>
            </a:r>
            <a:r>
              <a:rPr lang="en-US" i="1" dirty="0" smtClean="0">
                <a:latin typeface="Arial" panose="020B0604020202020204" pitchFamily="34" charset="0"/>
                <a:ea typeface="Roboto" pitchFamily="2" charset="0"/>
                <a:cs typeface="Arial" panose="020B0604020202020204" pitchFamily="34" charset="0"/>
              </a:rPr>
              <a:t>: </a:t>
            </a:r>
            <a:r>
              <a:rPr lang="en-US" dirty="0" smtClean="0">
                <a:latin typeface="Arial" panose="020B0604020202020204" pitchFamily="34" charset="0"/>
                <a:ea typeface="Roboto" pitchFamily="2" charset="0"/>
                <a:cs typeface="Arial" panose="020B0604020202020204" pitchFamily="34" charset="0"/>
              </a:rPr>
              <a:t>Console Commands </a:t>
            </a:r>
            <a:r>
              <a:rPr lang="en-US" b="1" dirty="0" smtClean="0">
                <a:latin typeface="Arial" panose="020B0604020202020204" pitchFamily="34" charset="0"/>
                <a:ea typeface="Roboto" pitchFamily="2" charset="0"/>
                <a:cs typeface="Arial" panose="020B0604020202020204" pitchFamily="34" charset="0"/>
              </a:rPr>
              <a:t>|  </a:t>
            </a:r>
            <a:r>
              <a:rPr lang="en-US" b="1" dirty="0">
                <a:latin typeface="Arial" panose="020B0604020202020204" pitchFamily="34" charset="0"/>
                <a:ea typeface="Roboto" pitchFamily="2" charset="0"/>
                <a:cs typeface="Arial" panose="020B0604020202020204" pitchFamily="34" charset="0"/>
              </a:rPr>
              <a:t>Suggested Time: </a:t>
            </a:r>
            <a:r>
              <a:rPr lang="en-US" dirty="0" smtClean="0">
                <a:latin typeface="Arial" panose="020B0604020202020204" pitchFamily="34" charset="0"/>
                <a:ea typeface="Roboto" pitchFamily="2" charset="0"/>
                <a:cs typeface="Arial" panose="020B0604020202020204" pitchFamily="34" charset="0"/>
              </a:rPr>
              <a:t>12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 to Console</a:t>
            </a:r>
            <a:endParaRPr lang="en-US" dirty="0"/>
          </a:p>
        </p:txBody>
      </p:sp>
      <p:sp>
        <p:nvSpPr>
          <p:cNvPr id="5" name="Title 1"/>
          <p:cNvSpPr txBox="1">
            <a:spLocks/>
          </p:cNvSpPr>
          <p:nvPr/>
        </p:nvSpPr>
        <p:spPr>
          <a:xfrm>
            <a:off x="1438276" y="1267852"/>
            <a:ext cx="6457950" cy="1098174"/>
          </a:xfrm>
          <a:prstGeom prst="rect">
            <a:avLst/>
          </a:prstGeom>
        </p:spPr>
        <p:txBody>
          <a:bodyPr vert="horz" lIns="91440" tIns="45720" rIns="91440" bIns="45720"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smtClean="0">
                <a:latin typeface="Arial" panose="020B0604020202020204" pitchFamily="34" charset="0"/>
                <a:ea typeface="Roboto" panose="02000000000000000000" pitchFamily="2" charset="0"/>
                <a:cs typeface="Arial" panose="020B0604020202020204" pitchFamily="34" charset="0"/>
              </a:rPr>
              <a:t>Discuss with Neighbors</a:t>
            </a:r>
            <a:endParaRPr lang="en-US" sz="6000" b="1" i="1" dirty="0">
              <a:latin typeface="Arial" panose="020B0604020202020204" pitchFamily="34" charset="0"/>
              <a:ea typeface="Roboto" panose="02000000000000000000" pitchFamily="2" charset="0"/>
              <a:cs typeface="Arial" panose="020B0604020202020204" pitchFamily="34" charset="0"/>
            </a:endParaRP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561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HTML</a:t>
            </a:r>
            <a:endParaRPr lang="en-US" dirty="0"/>
          </a:p>
        </p:txBody>
      </p:sp>
    </p:spTree>
    <p:extLst>
      <p:ext uri="{BB962C8B-B14F-4D97-AF65-F5344CB8AC3E}">
        <p14:creationId xmlns:p14="http://schemas.microsoft.com/office/powerpoint/2010/main" val="155865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0" name="Rectangle 9"/>
          <p:cNvSpPr/>
          <p:nvPr/>
        </p:nvSpPr>
        <p:spPr>
          <a:xfrm>
            <a:off x="173842" y="5257800"/>
            <a:ext cx="8796315" cy="1015663"/>
          </a:xfrm>
          <a:prstGeom prst="rect">
            <a:avLst/>
          </a:prstGeom>
        </p:spPr>
        <p:txBody>
          <a:bodyPr wrap="square">
            <a:spAutoFit/>
          </a:bodyPr>
          <a:lstStyle/>
          <a:p>
            <a:pPr marL="342900" indent="-342900">
              <a:buFont typeface="Arial" panose="020B0604020202020204" pitchFamily="34" charset="0"/>
              <a:buChar char="•"/>
            </a:pPr>
            <a:r>
              <a:rPr lang="en-US" sz="2000" b="1" dirty="0" smtClean="0">
                <a:solidFill>
                  <a:schemeClr val="bg1"/>
                </a:solidFill>
                <a:latin typeface="Arial" panose="020B0604020202020204" pitchFamily="34" charset="0"/>
                <a:ea typeface="Roboto" panose="02000000000000000000" pitchFamily="2" charset="0"/>
                <a:cs typeface="Arial" panose="020B0604020202020204" pitchFamily="34" charset="0"/>
              </a:rPr>
              <a:t>HTML </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is one of the three base languages behind </a:t>
            </a:r>
            <a:r>
              <a:rPr lang="en-US" sz="2000" u="sng" dirty="0" smtClean="0">
                <a:solidFill>
                  <a:schemeClr val="bg1"/>
                </a:solidFill>
                <a:latin typeface="Arial" panose="020B0604020202020204" pitchFamily="34" charset="0"/>
                <a:ea typeface="Roboto" panose="02000000000000000000" pitchFamily="2" charset="0"/>
                <a:cs typeface="Arial" panose="020B0604020202020204" pitchFamily="34" charset="0"/>
              </a:rPr>
              <a:t>every single website</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a:t>
            </a:r>
          </a:p>
          <a:p>
            <a:pPr marL="342900" indent="-342900">
              <a:buFont typeface="Arial" panose="020B0604020202020204" pitchFamily="34" charset="0"/>
              <a:buChar char="•"/>
            </a:pP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a:p>
            <a:pPr marL="342900" indent="-342900">
              <a:buFont typeface="Arial" panose="020B0604020202020204" pitchFamily="34" charset="0"/>
              <a:buChar char="•"/>
            </a:pP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It defines all of the basic content and a </a:t>
            </a:r>
            <a:r>
              <a:rPr lang="en-US" sz="2000" i="1" dirty="0" smtClean="0">
                <a:solidFill>
                  <a:schemeClr val="bg1"/>
                </a:solidFill>
                <a:latin typeface="Arial" panose="020B0604020202020204" pitchFamily="34" charset="0"/>
                <a:ea typeface="Roboto" panose="02000000000000000000" pitchFamily="2" charset="0"/>
                <a:cs typeface="Arial" panose="020B0604020202020204" pitchFamily="34" charset="0"/>
              </a:rPr>
              <a:t>bit</a:t>
            </a:r>
            <a:r>
              <a:rPr lang="en-US" sz="2000" dirty="0" smtClean="0">
                <a:solidFill>
                  <a:schemeClr val="bg1"/>
                </a:solidFill>
                <a:latin typeface="Arial" panose="020B0604020202020204" pitchFamily="34" charset="0"/>
                <a:ea typeface="Roboto" panose="02000000000000000000" pitchFamily="2" charset="0"/>
                <a:cs typeface="Arial" panose="020B0604020202020204" pitchFamily="34" charset="0"/>
              </a:rPr>
              <a:t> of formatting.</a:t>
            </a:r>
            <a:endParaRPr lang="en-US" sz="2000" b="1" u="sng"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711210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Obligatory dog/baby </a:t>
            </a:r>
            <a:r>
              <a:rPr lang="en-US" dirty="0" err="1" smtClean="0"/>
              <a:t>pics</a:t>
            </a:r>
            <a:r>
              <a:rPr lang="en-US" dirty="0" smtClean="0"/>
              <a:t> </a:t>
            </a:r>
            <a:r>
              <a:rPr lang="en-US" dirty="0" smtClean="0">
                <a:sym typeface="Wingdings"/>
              </a:rPr>
              <a:t></a:t>
            </a:r>
            <a:endParaRPr lang="en-US" dirty="0"/>
          </a:p>
        </p:txBody>
      </p:sp>
      <p:pic>
        <p:nvPicPr>
          <p:cNvPr id="5" name="Picture 4" descr="13628441_1076202112445516_1744686035_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600200"/>
            <a:ext cx="3429000" cy="3429000"/>
          </a:xfrm>
          <a:prstGeom prst="rect">
            <a:avLst/>
          </a:prstGeom>
        </p:spPr>
      </p:pic>
      <p:pic>
        <p:nvPicPr>
          <p:cNvPr id="3" name="Picture 2" descr="ham-com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600200"/>
            <a:ext cx="2971800" cy="2674620"/>
          </a:xfrm>
          <a:prstGeom prst="rect">
            <a:avLst/>
          </a:prstGeom>
        </p:spPr>
      </p:pic>
      <p:pic>
        <p:nvPicPr>
          <p:cNvPr id="4" name="Picture 3" descr="13725753_160596584360889_166673793_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7339" y="1600200"/>
            <a:ext cx="3505200" cy="3505200"/>
          </a:xfrm>
          <a:prstGeom prst="rect">
            <a:avLst/>
          </a:prstGeom>
        </p:spPr>
      </p:pic>
    </p:spTree>
    <p:extLst>
      <p:ext uri="{BB962C8B-B14F-4D97-AF65-F5344CB8AC3E}">
        <p14:creationId xmlns:p14="http://schemas.microsoft.com/office/powerpoint/2010/main" val="1633764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&gt; YOUR TURN</a:t>
            </a:r>
            <a:endParaRPr lang="en-US" dirty="0"/>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Box 11"/>
          <p:cNvSpPr txBox="1"/>
          <p:nvPr/>
        </p:nvSpPr>
        <p:spPr>
          <a:xfrm>
            <a:off x="304800" y="914400"/>
            <a:ext cx="8686800" cy="5355312"/>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In a new HTML file, create the basic structure of an HTML document and include the following in it:</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DOCTYPE declaration.</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Head tag with a title tag.</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H1 tag with a title of your choice.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Embed an image.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Create the following three links on your page:</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One link that is target="_blank" so that it opens a new tab when clicked on.</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second link bold.</a:t>
            </a:r>
          </a:p>
          <a:p>
            <a:pPr marL="800100" lvl="1"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  Make the third link a placeholder so it goes nowhere.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Bonus:</a:t>
            </a: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ordered list of steps to make a sandwich.</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an unordered list of 5 bands/musicians you like.</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Create a table with 2 columns (animal class, animal name) and have 4 rows of animals </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Use an alternate way of separating links without line breaks.</a:t>
            </a: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Embed a YouTube video of your favorite band/musician.</a:t>
            </a:r>
          </a:p>
        </p:txBody>
      </p:sp>
    </p:spTree>
    <p:extLst>
      <p:ext uri="{BB962C8B-B14F-4D97-AF65-F5344CB8AC3E}">
        <p14:creationId xmlns:p14="http://schemas.microsoft.com/office/powerpoint/2010/main" val="26322917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&lt;title&gt; Intro to HTML &lt;/title&gt;</a:t>
            </a:r>
          </a:p>
        </p:txBody>
      </p:sp>
      <p:sp>
        <p:nvSpPr>
          <p:cNvPr id="5" name="Title 1"/>
          <p:cNvSpPr txBox="1">
            <a:spLocks/>
          </p:cNvSpPr>
          <p:nvPr/>
        </p:nvSpPr>
        <p:spPr>
          <a:xfrm>
            <a:off x="3208820" y="2935535"/>
            <a:ext cx="6457950" cy="1098174"/>
          </a:xfrm>
          <a:prstGeom prst="rect">
            <a:avLst/>
          </a:prstGeom>
        </p:spPr>
        <p:txBody>
          <a:bodyPr vert="horz" lIns="91440" tIns="45720" rIns="91440" bIns="45720"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smtClean="0">
                <a:latin typeface="Arial" panose="020B0604020202020204" pitchFamily="34" charset="0"/>
                <a:ea typeface="Roboto" panose="02000000000000000000" pitchFamily="2" charset="0"/>
                <a:cs typeface="Arial" panose="020B0604020202020204" pitchFamily="34" charset="0"/>
              </a:rPr>
              <a:t>How’d it go?</a:t>
            </a:r>
            <a:endParaRPr lang="en-US" sz="6000" b="1" i="1" dirty="0">
              <a:latin typeface="Arial" panose="020B0604020202020204" pitchFamily="34" charset="0"/>
              <a:ea typeface="Roboto" panose="02000000000000000000" pitchFamily="2" charset="0"/>
              <a:cs typeface="Arial" panose="020B0604020202020204" pitchFamily="34" charset="0"/>
            </a:endParaRP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0274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Tree>
    <p:extLst>
      <p:ext uri="{BB962C8B-B14F-4D97-AF65-F5344CB8AC3E}">
        <p14:creationId xmlns:p14="http://schemas.microsoft.com/office/powerpoint/2010/main" val="94800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Cool Stuff I Made…</a:t>
            </a:r>
            <a:endParaRPr lang="en-US" dirty="0"/>
          </a:p>
        </p:txBody>
      </p:sp>
      <p:pic>
        <p:nvPicPr>
          <p:cNvPr id="5" name="Picture 4" descr="Screen Shot 2016-07-17 at 6.40.43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58900"/>
            <a:ext cx="9144000" cy="4117659"/>
          </a:xfrm>
          <a:prstGeom prst="rect">
            <a:avLst/>
          </a:prstGeom>
        </p:spPr>
      </p:pic>
    </p:spTree>
    <p:extLst>
      <p:ext uri="{BB962C8B-B14F-4D97-AF65-F5344CB8AC3E}">
        <p14:creationId xmlns:p14="http://schemas.microsoft.com/office/powerpoint/2010/main" val="24218510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Path of Learning</a:t>
            </a:r>
            <a:endParaRPr lang="en-US" dirty="0"/>
          </a:p>
        </p:txBody>
      </p:sp>
    </p:spTree>
    <p:extLst>
      <p:ext uri="{BB962C8B-B14F-4D97-AF65-F5344CB8AC3E}">
        <p14:creationId xmlns:p14="http://schemas.microsoft.com/office/powerpoint/2010/main" val="1094745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Student Goals</a:t>
            </a:r>
            <a:endParaRPr lang="en-US" dirty="0"/>
          </a:p>
        </p:txBody>
      </p:sp>
      <p:sp>
        <p:nvSpPr>
          <p:cNvPr id="3" name="Shape 70"/>
          <p:cNvSpPr txBox="1">
            <a:spLocks/>
          </p:cNvSpPr>
          <p:nvPr/>
        </p:nvSpPr>
        <p:spPr>
          <a:xfrm>
            <a:off x="590336" y="1490934"/>
            <a:ext cx="8032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“Hope to make something of myself one day…”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4" name="Shape 70"/>
          <p:cNvSpPr txBox="1">
            <a:spLocks/>
          </p:cNvSpPr>
          <p:nvPr/>
        </p:nvSpPr>
        <p:spPr>
          <a:xfrm>
            <a:off x="971336" y="863613"/>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 sz="2000" dirty="0" smtClean="0">
                <a:latin typeface="Arial" panose="020B0604020202020204" pitchFamily="34" charset="0"/>
                <a:ea typeface="Roboto" panose="02000000000000000000" pitchFamily="2" charset="0"/>
                <a:cs typeface="Arial" panose="020B0604020202020204" pitchFamily="34" charset="0"/>
              </a:rPr>
              <a:t>“To land a solid career.. </a:t>
            </a:r>
            <a:r>
              <a:rPr lang="en-US" sz="2000" dirty="0">
                <a:latin typeface="Arial" panose="020B0604020202020204" pitchFamily="34" charset="0"/>
                <a:ea typeface="Roboto" panose="02000000000000000000" pitchFamily="2" charset="0"/>
                <a:cs typeface="Arial" panose="020B0604020202020204" pitchFamily="34" charset="0"/>
              </a:rPr>
              <a:t>a</a:t>
            </a:r>
            <a:r>
              <a:rPr lang="en" sz="2000" dirty="0" smtClean="0">
                <a:latin typeface="Arial" panose="020B0604020202020204" pitchFamily="34" charset="0"/>
                <a:ea typeface="Roboto" panose="02000000000000000000" pitchFamily="2" charset="0"/>
                <a:cs typeface="Arial" panose="020B0604020202020204" pitchFamily="34" charset="0"/>
              </a:rPr>
              <a:t>nd be able to support a family.”</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5" name="Shape 70"/>
          <p:cNvSpPr txBox="1">
            <a:spLocks/>
          </p:cNvSpPr>
          <p:nvPr/>
        </p:nvSpPr>
        <p:spPr>
          <a:xfrm>
            <a:off x="971336" y="2195888"/>
            <a:ext cx="7270750"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“An opportunity to be more creative in my day-to-day work.”</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6" name="Shape 70"/>
          <p:cNvSpPr txBox="1">
            <a:spLocks/>
          </p:cNvSpPr>
          <p:nvPr/>
        </p:nvSpPr>
        <p:spPr>
          <a:xfrm>
            <a:off x="1324241" y="2807535"/>
            <a:ext cx="6564941"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get a better paying job.”</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7" name="Shape 70"/>
          <p:cNvSpPr txBox="1">
            <a:spLocks/>
          </p:cNvSpPr>
          <p:nvPr/>
        </p:nvSpPr>
        <p:spPr>
          <a:xfrm>
            <a:off x="412322" y="346731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“I want nothing more in the entire world than to be a game designer.”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8" name="Shape 70"/>
          <p:cNvSpPr txBox="1">
            <a:spLocks/>
          </p:cNvSpPr>
          <p:nvPr/>
        </p:nvSpPr>
        <p:spPr>
          <a:xfrm>
            <a:off x="412322" y="4121746"/>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“Change careers and become a web developer.”</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9" name="Shape 70"/>
          <p:cNvSpPr txBox="1">
            <a:spLocks/>
          </p:cNvSpPr>
          <p:nvPr/>
        </p:nvSpPr>
        <p:spPr>
          <a:xfrm>
            <a:off x="412322" y="4781658"/>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“…to build mastery. To learn a skill that I haven’t yet explored.”</a:t>
            </a:r>
            <a:endParaRPr lang="en" sz="2000" dirty="0">
              <a:latin typeface="Arial" panose="020B0604020202020204" pitchFamily="34" charset="0"/>
              <a:ea typeface="Roboto" panose="02000000000000000000" pitchFamily="2" charset="0"/>
              <a:cs typeface="Arial" panose="020B0604020202020204" pitchFamily="34" charset="0"/>
            </a:endParaRPr>
          </a:p>
        </p:txBody>
      </p:sp>
      <p:sp>
        <p:nvSpPr>
          <p:cNvPr id="10" name="Shape 70"/>
          <p:cNvSpPr txBox="1">
            <a:spLocks/>
          </p:cNvSpPr>
          <p:nvPr/>
        </p:nvSpPr>
        <p:spPr>
          <a:xfrm>
            <a:off x="412322" y="5486400"/>
            <a:ext cx="8388778" cy="6096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lgn="ctr">
              <a:spcBef>
                <a:spcPts val="0"/>
              </a:spcBef>
              <a:buNone/>
            </a:pPr>
            <a:r>
              <a:rPr lang="en-US" sz="2000" dirty="0" smtClean="0">
                <a:latin typeface="Arial" panose="020B0604020202020204" pitchFamily="34" charset="0"/>
                <a:ea typeface="Roboto" panose="02000000000000000000" pitchFamily="2" charset="0"/>
                <a:cs typeface="Arial" panose="020B0604020202020204" pitchFamily="34" charset="0"/>
              </a:rPr>
              <a:t>“[a chapter] better than the last.”</a:t>
            </a:r>
            <a:endParaRPr lang="en" sz="20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2981248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Goal = Our Goal</a:t>
            </a:r>
            <a:endParaRPr lang="en-US" dirty="0"/>
          </a:p>
        </p:txBody>
      </p:sp>
      <p:sp>
        <p:nvSpPr>
          <p:cNvPr id="3" name="Content Placeholder 2"/>
          <p:cNvSpPr txBox="1">
            <a:spLocks/>
          </p:cNvSpPr>
          <p:nvPr/>
        </p:nvSpPr>
        <p:spPr>
          <a:xfrm>
            <a:off x="289560" y="762000"/>
            <a:ext cx="8583814" cy="56388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ctr">
              <a:spcBef>
                <a:spcPts val="0"/>
              </a:spcBef>
              <a:buNone/>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smtClean="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r>
              <a:rPr lang="en-US" sz="3200" dirty="0" smtClean="0">
                <a:latin typeface="Arial" panose="020B0604020202020204" pitchFamily="34" charset="0"/>
                <a:ea typeface="Roboto" panose="02000000000000000000" pitchFamily="2" charset="0"/>
                <a:cs typeface="Arial" panose="020B0604020202020204" pitchFamily="34" charset="0"/>
              </a:rPr>
              <a:t>As instructors, </a:t>
            </a:r>
          </a:p>
          <a:p>
            <a:pPr indent="0" algn="ctr">
              <a:spcBef>
                <a:spcPts val="0"/>
              </a:spcBef>
              <a:buNone/>
            </a:pPr>
            <a:r>
              <a:rPr lang="en-US" sz="3200" b="1" dirty="0">
                <a:latin typeface="Arial" panose="020B0604020202020204" pitchFamily="34" charset="0"/>
                <a:ea typeface="Roboto" panose="02000000000000000000" pitchFamily="2" charset="0"/>
                <a:cs typeface="Arial" panose="020B0604020202020204" pitchFamily="34" charset="0"/>
              </a:rPr>
              <a:t>w</a:t>
            </a:r>
            <a:r>
              <a:rPr lang="en-US" sz="3200" b="1" dirty="0" smtClean="0">
                <a:latin typeface="Arial" panose="020B0604020202020204" pitchFamily="34" charset="0"/>
                <a:ea typeface="Roboto" panose="02000000000000000000" pitchFamily="2" charset="0"/>
                <a:cs typeface="Arial" panose="020B0604020202020204" pitchFamily="34" charset="0"/>
              </a:rPr>
              <a:t>e take your goals </a:t>
            </a:r>
            <a:r>
              <a:rPr lang="en-US" sz="3200" b="1" u="sng" dirty="0" smtClean="0">
                <a:latin typeface="Arial" panose="020B0604020202020204" pitchFamily="34" charset="0"/>
                <a:ea typeface="Roboto" panose="02000000000000000000" pitchFamily="2" charset="0"/>
                <a:cs typeface="Arial" panose="020B0604020202020204" pitchFamily="34" charset="0"/>
              </a:rPr>
              <a:t>very, </a:t>
            </a:r>
            <a:r>
              <a:rPr lang="en-US" sz="3200" b="1" i="1" u="sng" dirty="0" smtClean="0">
                <a:latin typeface="Arial" panose="020B0604020202020204" pitchFamily="34" charset="0"/>
                <a:ea typeface="Roboto" panose="02000000000000000000" pitchFamily="2" charset="0"/>
                <a:cs typeface="Arial" panose="020B0604020202020204" pitchFamily="34" charset="0"/>
              </a:rPr>
              <a:t>very</a:t>
            </a:r>
            <a:r>
              <a:rPr lang="en-US" sz="3200" b="1" u="sng" dirty="0" smtClean="0">
                <a:latin typeface="Arial" panose="020B0604020202020204" pitchFamily="34" charset="0"/>
                <a:ea typeface="Roboto" panose="02000000000000000000" pitchFamily="2" charset="0"/>
                <a:cs typeface="Arial" panose="020B0604020202020204" pitchFamily="34" charset="0"/>
              </a:rPr>
              <a:t> seriously.</a:t>
            </a:r>
            <a:endParaRPr lang="en-US" sz="3200" b="1" u="sng" dirty="0">
              <a:latin typeface="Arial" panose="020B0604020202020204" pitchFamily="34" charset="0"/>
              <a:ea typeface="Roboto" panose="02000000000000000000" pitchFamily="2" charset="0"/>
              <a:cs typeface="Arial" panose="020B0604020202020204" pitchFamily="34" charset="0"/>
            </a:endParaRPr>
          </a:p>
          <a:p>
            <a:pPr indent="0" algn="ctr">
              <a:spcBef>
                <a:spcPts val="0"/>
              </a:spcBef>
              <a:buNone/>
            </a:pPr>
            <a:endParaRPr lang="en-US" sz="3200" b="1" u="sng" dirty="0" smtClean="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1811278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 Team</a:t>
            </a:r>
            <a:endParaRPr lang="en-US" dirty="0"/>
          </a:p>
        </p:txBody>
      </p:sp>
      <p:sp>
        <p:nvSpPr>
          <p:cNvPr id="3" name="Content Placeholder 2"/>
          <p:cNvSpPr txBox="1">
            <a:spLocks/>
          </p:cNvSpPr>
          <p:nvPr/>
        </p:nvSpPr>
        <p:spPr>
          <a:xfrm>
            <a:off x="289560" y="762000"/>
            <a:ext cx="8583814" cy="53340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spcBef>
                <a:spcPts val="0"/>
              </a:spcBef>
              <a:buNone/>
            </a:pPr>
            <a:endParaRPr lang="en-US" sz="1500" b="1" dirty="0" smtClean="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3200" b="1" dirty="0" smtClean="0">
                <a:latin typeface="Arial" panose="020B0604020202020204" pitchFamily="34" charset="0"/>
                <a:ea typeface="Roboto" panose="02000000000000000000" pitchFamily="2" charset="0"/>
                <a:cs typeface="Arial" panose="020B0604020202020204" pitchFamily="34" charset="0"/>
              </a:rPr>
              <a:t>Our Promise:</a:t>
            </a:r>
          </a:p>
          <a:p>
            <a:pPr indent="0">
              <a:spcBef>
                <a:spcPts val="0"/>
              </a:spcBef>
              <a:buNone/>
            </a:pPr>
            <a:r>
              <a:rPr lang="en-US" sz="2400" dirty="0" smtClean="0">
                <a:latin typeface="Arial" panose="020B0604020202020204" pitchFamily="34" charset="0"/>
                <a:ea typeface="Roboto" panose="02000000000000000000" pitchFamily="2" charset="0"/>
                <a:cs typeface="Arial" panose="020B0604020202020204" pitchFamily="34" charset="0"/>
              </a:rPr>
              <a:t>If you’re willing to put in the time – and you take our advice, we’re here to help you </a:t>
            </a:r>
            <a:r>
              <a:rPr lang="en-US" sz="2400" u="sng" dirty="0" smtClean="0">
                <a:latin typeface="Arial" panose="020B0604020202020204" pitchFamily="34" charset="0"/>
                <a:ea typeface="Roboto" panose="02000000000000000000" pitchFamily="2" charset="0"/>
                <a:cs typeface="Arial" panose="020B0604020202020204" pitchFamily="34" charset="0"/>
              </a:rPr>
              <a:t>100% of the way</a:t>
            </a:r>
            <a:r>
              <a:rPr lang="en-US" sz="2400" dirty="0" smtClean="0">
                <a:latin typeface="Arial" panose="020B0604020202020204" pitchFamily="34" charset="0"/>
                <a:ea typeface="Roboto" panose="02000000000000000000" pitchFamily="2" charset="0"/>
                <a:cs typeface="Arial" panose="020B0604020202020204" pitchFamily="34" charset="0"/>
              </a:rPr>
              <a:t>. </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indent="0">
              <a:spcBef>
                <a:spcPts val="0"/>
              </a:spcBef>
              <a:buNone/>
            </a:pPr>
            <a:r>
              <a:rPr lang="en-US" sz="2400" dirty="0" smtClean="0">
                <a:latin typeface="Arial" panose="020B0604020202020204" pitchFamily="34" charset="0"/>
                <a:ea typeface="Roboto" panose="02000000000000000000" pitchFamily="2" charset="0"/>
                <a:cs typeface="Arial" panose="020B0604020202020204" pitchFamily="34" charset="0"/>
              </a:rPr>
              <a:t>This goes for everyone working behind the program:</a:t>
            </a:r>
          </a:p>
          <a:p>
            <a:pPr indent="0">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Instructors</a:t>
            </a:r>
          </a:p>
          <a:p>
            <a:pPr marL="571500" indent="-342900">
              <a:spcBef>
                <a:spcPts val="0"/>
              </a:spcBef>
            </a:pPr>
            <a:endParaRPr lang="en-US" sz="2400" dirty="0" smtClean="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TAs </a:t>
            </a:r>
          </a:p>
          <a:p>
            <a:pPr marL="571500" indent="-342900">
              <a:spcBef>
                <a:spcPts val="0"/>
              </a:spcBef>
            </a:pPr>
            <a:endParaRPr lang="en-US" sz="2400" dirty="0" smtClean="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Student Success Team</a:t>
            </a:r>
          </a:p>
          <a:p>
            <a:pPr marL="571500" indent="-342900">
              <a:spcBef>
                <a:spcPts val="0"/>
              </a:spcBef>
            </a:pPr>
            <a:endParaRPr lang="en-US" sz="2400" dirty="0" smtClean="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Career Coaches</a:t>
            </a:r>
          </a:p>
          <a:p>
            <a:pPr marL="571500" indent="-342900">
              <a:spcBef>
                <a:spcPts val="0"/>
              </a:spcBef>
            </a:pPr>
            <a:endParaRPr lang="en-US" sz="2400" dirty="0">
              <a:latin typeface="Arial" panose="020B0604020202020204" pitchFamily="34" charset="0"/>
              <a:ea typeface="Roboto" panose="02000000000000000000" pitchFamily="2" charset="0"/>
              <a:cs typeface="Arial" panose="020B0604020202020204" pitchFamily="34" charset="0"/>
            </a:endParaRPr>
          </a:p>
          <a:p>
            <a:pPr marL="571500" indent="-342900">
              <a:spcBef>
                <a:spcPts val="0"/>
              </a:spcBef>
            </a:pPr>
            <a:r>
              <a:rPr lang="en-US" sz="2400" dirty="0" smtClean="0">
                <a:latin typeface="Arial" panose="020B0604020202020204" pitchFamily="34" charset="0"/>
                <a:ea typeface="Roboto" panose="02000000000000000000" pitchFamily="2" charset="0"/>
                <a:cs typeface="Arial" panose="020B0604020202020204" pitchFamily="34" charset="0"/>
              </a:rPr>
              <a:t>Everyone Else!</a:t>
            </a:r>
          </a:p>
          <a:p>
            <a:pPr indent="0" algn="ctr">
              <a:spcBef>
                <a:spcPts val="0"/>
              </a:spcBef>
              <a:buNone/>
            </a:pPr>
            <a:endParaRPr lang="en-US" sz="2400" dirty="0">
              <a:latin typeface="Arial" panose="020B0604020202020204" pitchFamily="34" charset="0"/>
              <a:ea typeface="Roboto" panose="02000000000000000000" pitchFamily="2" charset="0"/>
              <a:cs typeface="Arial" panose="020B0604020202020204" pitchFamily="34" charset="0"/>
            </a:endParaRPr>
          </a:p>
        </p:txBody>
      </p:sp>
    </p:spTree>
    <p:extLst>
      <p:ext uri="{BB962C8B-B14F-4D97-AF65-F5344CB8AC3E}">
        <p14:creationId xmlns:p14="http://schemas.microsoft.com/office/powerpoint/2010/main" val="3729684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13457</TotalTime>
  <Words>1297</Words>
  <Application>Microsoft Macintosh PowerPoint</Application>
  <PresentationFormat>On-screen Show (4:3)</PresentationFormat>
  <Paragraphs>337</Paragraphs>
  <Slides>42</Slides>
  <Notes>33</Notes>
  <HiddenSlides>0</HiddenSlides>
  <MMClips>0</MMClips>
  <ScaleCrop>false</ScaleCrop>
  <HeadingPairs>
    <vt:vector size="4" baseType="variant">
      <vt:variant>
        <vt:lpstr>Theme</vt:lpstr>
      </vt:variant>
      <vt:variant>
        <vt:i4>4</vt:i4>
      </vt:variant>
      <vt:variant>
        <vt:lpstr>Slide Titles</vt:lpstr>
      </vt:variant>
      <vt:variant>
        <vt:i4>42</vt:i4>
      </vt:variant>
    </vt:vector>
  </HeadingPairs>
  <TitlesOfParts>
    <vt:vector size="46" baseType="lpstr">
      <vt:lpstr>UCF - Theme</vt:lpstr>
      <vt:lpstr>Rutgers - Theme</vt:lpstr>
      <vt:lpstr>Unbranded</vt:lpstr>
      <vt:lpstr>UTAustin</vt:lpstr>
      <vt:lpstr>The Zen of Coding</vt:lpstr>
      <vt:lpstr>Quick Introductions! (30 seconds)</vt:lpstr>
      <vt:lpstr>Instructor = … ?</vt:lpstr>
      <vt:lpstr>Obligatory dog/baby pics </vt:lpstr>
      <vt:lpstr>Some Cool Stuff I Made…</vt:lpstr>
      <vt:lpstr>The Path of Learning</vt:lpstr>
      <vt:lpstr>Common Student Goals</vt:lpstr>
      <vt:lpstr>Your Goal = Our Goal</vt:lpstr>
      <vt:lpstr>Support Team</vt:lpstr>
      <vt:lpstr>Nothing Comes Easy…</vt:lpstr>
      <vt:lpstr>Obstacle #1 – The Great Confusion</vt:lpstr>
      <vt:lpstr>Obstacle #2 – The Great Doubt</vt:lpstr>
      <vt:lpstr>Nothing Comes Easy…</vt:lpstr>
      <vt:lpstr>Learning is “Frustrating”</vt:lpstr>
      <vt:lpstr>Advice for the Journey</vt:lpstr>
      <vt:lpstr>Advice for the Journey</vt:lpstr>
      <vt:lpstr>Advice for the Journey</vt:lpstr>
      <vt:lpstr>Course Structure</vt:lpstr>
      <vt:lpstr>Daily Schedule</vt:lpstr>
      <vt:lpstr>Daily Schedule</vt:lpstr>
      <vt:lpstr>Today’s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&lt;title&gt; Intro to HTML &lt;/title&gt;</vt:lpstr>
      <vt:lpstr>Homework!</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Brian Doyal</cp:lastModifiedBy>
  <cp:revision>1424</cp:revision>
  <cp:lastPrinted>2016-01-30T16:23:56Z</cp:lastPrinted>
  <dcterms:created xsi:type="dcterms:W3CDTF">2015-01-20T17:19:00Z</dcterms:created>
  <dcterms:modified xsi:type="dcterms:W3CDTF">2016-07-18T19:24:15Z</dcterms:modified>
</cp:coreProperties>
</file>